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80"/>
  </p:notesMasterIdLst>
  <p:sldIdLst>
    <p:sldId id="257" r:id="rId2"/>
    <p:sldId id="642" r:id="rId3"/>
    <p:sldId id="467" r:id="rId4"/>
    <p:sldId id="306" r:id="rId5"/>
    <p:sldId id="470" r:id="rId6"/>
    <p:sldId id="471" r:id="rId7"/>
    <p:sldId id="643" r:id="rId8"/>
    <p:sldId id="490" r:id="rId9"/>
    <p:sldId id="491" r:id="rId10"/>
    <p:sldId id="492" r:id="rId11"/>
    <p:sldId id="381" r:id="rId12"/>
    <p:sldId id="468" r:id="rId13"/>
    <p:sldId id="410" r:id="rId14"/>
    <p:sldId id="474" r:id="rId15"/>
    <p:sldId id="495" r:id="rId16"/>
    <p:sldId id="473" r:id="rId17"/>
    <p:sldId id="481" r:id="rId18"/>
    <p:sldId id="482" r:id="rId19"/>
    <p:sldId id="475" r:id="rId20"/>
    <p:sldId id="476" r:id="rId21"/>
    <p:sldId id="478" r:id="rId22"/>
    <p:sldId id="477" r:id="rId23"/>
    <p:sldId id="644" r:id="rId24"/>
    <p:sldId id="485" r:id="rId25"/>
    <p:sldId id="486" r:id="rId26"/>
    <p:sldId id="487" r:id="rId27"/>
    <p:sldId id="493" r:id="rId28"/>
    <p:sldId id="645" r:id="rId29"/>
    <p:sldId id="646" r:id="rId30"/>
    <p:sldId id="652" r:id="rId31"/>
    <p:sldId id="654" r:id="rId32"/>
    <p:sldId id="655" r:id="rId33"/>
    <p:sldId id="647" r:id="rId34"/>
    <p:sldId id="648" r:id="rId35"/>
    <p:sldId id="656" r:id="rId36"/>
    <p:sldId id="657" r:id="rId37"/>
    <p:sldId id="653" r:id="rId38"/>
    <p:sldId id="259" r:id="rId39"/>
    <p:sldId id="260" r:id="rId40"/>
    <p:sldId id="313" r:id="rId41"/>
    <p:sldId id="314" r:id="rId42"/>
    <p:sldId id="350" r:id="rId43"/>
    <p:sldId id="311" r:id="rId44"/>
    <p:sldId id="315" r:id="rId45"/>
    <p:sldId id="351" r:id="rId46"/>
    <p:sldId id="352" r:id="rId47"/>
    <p:sldId id="406" r:id="rId48"/>
    <p:sldId id="407" r:id="rId49"/>
    <p:sldId id="355" r:id="rId50"/>
    <p:sldId id="353" r:id="rId51"/>
    <p:sldId id="357" r:id="rId52"/>
    <p:sldId id="359" r:id="rId53"/>
    <p:sldId id="362" r:id="rId54"/>
    <p:sldId id="363" r:id="rId55"/>
    <p:sldId id="360" r:id="rId56"/>
    <p:sldId id="361" r:id="rId57"/>
    <p:sldId id="365" r:id="rId58"/>
    <p:sldId id="312" r:id="rId59"/>
    <p:sldId id="367" r:id="rId60"/>
    <p:sldId id="368" r:id="rId61"/>
    <p:sldId id="369" r:id="rId62"/>
    <p:sldId id="372" r:id="rId63"/>
    <p:sldId id="373" r:id="rId64"/>
    <p:sldId id="328" r:id="rId65"/>
    <p:sldId id="658" r:id="rId66"/>
    <p:sldId id="370" r:id="rId67"/>
    <p:sldId id="371" r:id="rId68"/>
    <p:sldId id="396" r:id="rId69"/>
    <p:sldId id="395" r:id="rId70"/>
    <p:sldId id="397" r:id="rId71"/>
    <p:sldId id="408" r:id="rId72"/>
    <p:sldId id="398" r:id="rId73"/>
    <p:sldId id="399" r:id="rId74"/>
    <p:sldId id="401" r:id="rId75"/>
    <p:sldId id="403" r:id="rId76"/>
    <p:sldId id="404" r:id="rId77"/>
    <p:sldId id="405" r:id="rId78"/>
    <p:sldId id="40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151"/>
  </p:normalViewPr>
  <p:slideViewPr>
    <p:cSldViewPr snapToGrid="0" snapToObjects="1" showGuides="1">
      <p:cViewPr varScale="1">
        <p:scale>
          <a:sx n="68" d="100"/>
          <a:sy n="68" d="100"/>
        </p:scale>
        <p:origin x="1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2</a:t>
            </a:fld>
            <a:endParaRPr lang="en-US"/>
          </a:p>
        </p:txBody>
      </p:sp>
    </p:spTree>
    <p:extLst>
      <p:ext uri="{BB962C8B-B14F-4D97-AF65-F5344CB8AC3E}">
        <p14:creationId xmlns:p14="http://schemas.microsoft.com/office/powerpoint/2010/main" val="419340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13</a:t>
            </a:fld>
            <a:endParaRPr lang="en-US"/>
          </a:p>
        </p:txBody>
      </p:sp>
    </p:spTree>
    <p:extLst>
      <p:ext uri="{BB962C8B-B14F-4D97-AF65-F5344CB8AC3E}">
        <p14:creationId xmlns:p14="http://schemas.microsoft.com/office/powerpoint/2010/main" val="2556564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26</a:t>
            </a:fld>
            <a:endParaRPr lang="en-US"/>
          </a:p>
        </p:txBody>
      </p:sp>
    </p:spTree>
    <p:extLst>
      <p:ext uri="{BB962C8B-B14F-4D97-AF65-F5344CB8AC3E}">
        <p14:creationId xmlns:p14="http://schemas.microsoft.com/office/powerpoint/2010/main" val="33959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69</a:t>
            </a:fld>
            <a:endParaRPr lang="en-US"/>
          </a:p>
        </p:txBody>
      </p:sp>
    </p:spTree>
    <p:extLst>
      <p:ext uri="{BB962C8B-B14F-4D97-AF65-F5344CB8AC3E}">
        <p14:creationId xmlns:p14="http://schemas.microsoft.com/office/powerpoint/2010/main" val="459044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7/26/21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hyperlink" Target="https://blog.optimizely.com/2010/11/29/how-obama-raised-60-million-by-running-a-simple-experimen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li5.readthedocs.io/en/latest/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a:t>#10: </a:t>
            </a:r>
            <a:r>
              <a:rPr lang="en-US" dirty="0"/>
              <a:t>Visualizing the Black Box and AB Testing</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Example</a:t>
            </a:r>
          </a:p>
        </p:txBody>
      </p:sp>
      <p:pic>
        <p:nvPicPr>
          <p:cNvPr id="5" name="Content Placeholder 4">
            <a:extLst>
              <a:ext uri="{FF2B5EF4-FFF2-40B4-BE49-F238E27FC236}">
                <a16:creationId xmlns:a16="http://schemas.microsoft.com/office/drawing/2014/main" id="{C140718A-CDC4-EA42-977C-DF0A116B9300}"/>
              </a:ext>
            </a:extLst>
          </p:cNvPr>
          <p:cNvPicPr>
            <a:picLocks noGrp="1" noChangeAspect="1"/>
          </p:cNvPicPr>
          <p:nvPr>
            <p:ph idx="1"/>
          </p:nvPr>
        </p:nvPicPr>
        <p:blipFill>
          <a:blip r:embed="rId2"/>
          <a:stretch>
            <a:fillRect/>
          </a:stretch>
        </p:blipFill>
        <p:spPr>
          <a:xfrm>
            <a:off x="1299288" y="949325"/>
            <a:ext cx="9774399" cy="5451475"/>
          </a:xfrm>
          <a:prstGeom prst="rect">
            <a:avLst/>
          </a:prstGeom>
        </p:spPr>
      </p:pic>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10</a:t>
            </a:fld>
            <a:endParaRPr lang="en-US"/>
          </a:p>
        </p:txBody>
      </p:sp>
      <p:pic>
        <p:nvPicPr>
          <p:cNvPr id="6" name="Picture 5">
            <a:extLst>
              <a:ext uri="{FF2B5EF4-FFF2-40B4-BE49-F238E27FC236}">
                <a16:creationId xmlns:a16="http://schemas.microsoft.com/office/drawing/2014/main" id="{537D71FC-2F3D-4F44-8776-98CD8416B147}"/>
              </a:ext>
            </a:extLst>
          </p:cNvPr>
          <p:cNvPicPr>
            <a:picLocks noChangeAspect="1"/>
          </p:cNvPicPr>
          <p:nvPr/>
        </p:nvPicPr>
        <p:blipFill>
          <a:blip r:embed="rId3"/>
          <a:stretch>
            <a:fillRect/>
          </a:stretch>
        </p:blipFill>
        <p:spPr>
          <a:xfrm>
            <a:off x="8106275" y="3541853"/>
            <a:ext cx="2786437" cy="2858947"/>
          </a:xfrm>
          <a:prstGeom prst="rect">
            <a:avLst/>
          </a:prstGeom>
        </p:spPr>
      </p:pic>
    </p:spTree>
    <p:extLst>
      <p:ext uri="{BB962C8B-B14F-4D97-AF65-F5344CB8AC3E}">
        <p14:creationId xmlns:p14="http://schemas.microsoft.com/office/powerpoint/2010/main" val="121137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Variable Importance</a:t>
            </a:r>
          </a:p>
        </p:txBody>
      </p:sp>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dirty="0">
                <a:latin typeface="Karla" charset="0"/>
                <a:ea typeface="Karla" charset="0"/>
                <a:cs typeface="Karla" charset="0"/>
              </a:rPr>
              <a:t>Variable Importance is great!  It tells you what features are important in shaping the model. </a:t>
            </a:r>
          </a:p>
          <a:p>
            <a:pPr>
              <a:spcAft>
                <a:spcPts val="1200"/>
              </a:spcAft>
            </a:pPr>
            <a:r>
              <a:rPr lang="en-US" sz="2400" dirty="0">
                <a:latin typeface="Karla" charset="0"/>
                <a:ea typeface="Karla" charset="0"/>
                <a:cs typeface="Karla" charset="0"/>
              </a:rPr>
              <a:t>But what is missing?</a:t>
            </a:r>
          </a:p>
          <a:p>
            <a:pPr marL="342900" indent="-342900">
              <a:spcAft>
                <a:spcPts val="1200"/>
              </a:spcAft>
              <a:buFont typeface="Arial" charset="0"/>
              <a:buChar char="•"/>
            </a:pPr>
            <a:r>
              <a:rPr lang="en-US" sz="2400" dirty="0">
                <a:latin typeface="Karla" charset="0"/>
                <a:ea typeface="Karla" charset="0"/>
                <a:cs typeface="Karla" charset="0"/>
              </a:rPr>
              <a:t>It does not give any measure for how the predictors are related to the response (positive, negative, quasi-linear, curved, interactions, etc.).</a:t>
            </a:r>
          </a:p>
          <a:p>
            <a:pPr marL="342900" indent="-342900">
              <a:spcAft>
                <a:spcPts val="1200"/>
              </a:spcAft>
              <a:buFont typeface="Arial" charset="0"/>
              <a:buChar char="•"/>
            </a:pPr>
            <a:r>
              <a:rPr lang="en-US" sz="2400" dirty="0">
                <a:latin typeface="Karla" charset="0"/>
                <a:ea typeface="Karla" charset="0"/>
                <a:cs typeface="Karla" charset="0"/>
              </a:rPr>
              <a:t>This is where the parametric model wins out!  Inference and interpretations are much easier and the whole point in these models.</a:t>
            </a:r>
          </a:p>
          <a:p>
            <a:pPr>
              <a:spcAft>
                <a:spcPts val="1200"/>
              </a:spcAft>
            </a:pPr>
            <a:r>
              <a:rPr lang="en-US" sz="2400" dirty="0">
                <a:latin typeface="Karla" charset="0"/>
                <a:ea typeface="Karla" charset="0"/>
                <a:cs typeface="Karla" charset="0"/>
              </a:rPr>
              <a:t>What can we do to measure these relationships in a machine learning or non-parametric model?  Think: what did we do with </a:t>
            </a:r>
            <a:r>
              <a:rPr lang="en-US" sz="2400" i="1" dirty="0">
                <a:latin typeface="Karla" charset="0"/>
                <a:ea typeface="Karla" charset="0"/>
                <a:cs typeface="Karla" charset="0"/>
              </a:rPr>
              <a:t>k</a:t>
            </a:r>
            <a:r>
              <a:rPr lang="en-US" sz="2400" dirty="0">
                <a:latin typeface="Karla" charset="0"/>
                <a:ea typeface="Karla" charset="0"/>
                <a:cs typeface="Karla" charset="0"/>
              </a:rPr>
              <a:t>-NN?</a:t>
            </a:r>
          </a:p>
          <a:p>
            <a:pPr>
              <a:spcAft>
                <a:spcPts val="1200"/>
              </a:spcAft>
            </a:pPr>
            <a:r>
              <a:rPr lang="en-US" sz="2400" dirty="0">
                <a:latin typeface="Karla" charset="0"/>
                <a:ea typeface="Karla" charset="0"/>
                <a:cs typeface="Karla" charset="0"/>
              </a:rPr>
              <a:t>What needs to be done algorithmically to put this in practice?</a:t>
            </a:r>
          </a:p>
        </p:txBody>
      </p:sp>
      <p:sp>
        <p:nvSpPr>
          <p:cNvPr id="4" name="Slide Number Placeholder 3"/>
          <p:cNvSpPr>
            <a:spLocks noGrp="1"/>
          </p:cNvSpPr>
          <p:nvPr>
            <p:ph type="sldNum" sz="quarter" idx="12"/>
          </p:nvPr>
        </p:nvSpPr>
        <p:spPr/>
        <p:txBody>
          <a:bodyPr/>
          <a:lstStyle/>
          <a:p>
            <a:fld id="{47445CB2-BF6F-6E49-AC61-7BDDE2E02F5B}" type="slidenum">
              <a:rPr lang="en-US" smtClean="0"/>
              <a:t>11</a:t>
            </a:fld>
            <a:endParaRPr lang="en-US"/>
          </a:p>
        </p:txBody>
      </p:sp>
    </p:spTree>
    <p:extLst>
      <p:ext uri="{BB962C8B-B14F-4D97-AF65-F5344CB8AC3E}">
        <p14:creationId xmlns:p14="http://schemas.microsoft.com/office/powerpoint/2010/main" val="38144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through Predictions</a:t>
            </a:r>
          </a:p>
        </p:txBody>
      </p:sp>
    </p:spTree>
    <p:extLst>
      <p:ext uri="{BB962C8B-B14F-4D97-AF65-F5344CB8AC3E}">
        <p14:creationId xmlns:p14="http://schemas.microsoft.com/office/powerpoint/2010/main" val="200983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Parametric vs. Nonparametric models</a:t>
            </a:r>
          </a:p>
        </p:txBody>
      </p:sp>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In a machine learning model (like ensemble methods), the association between predictors and the response are not measured directly as these models are ‘black box’ models:</a:t>
            </a:r>
          </a:p>
          <a:p>
            <a:endParaRPr lang="en-US" dirty="0"/>
          </a:p>
          <a:p>
            <a:r>
              <a:rPr lang="en-US" sz="2400" dirty="0"/>
              <a:t>Inputs (</a:t>
            </a:r>
            <a:r>
              <a:rPr lang="en-US" sz="2400" i="1" dirty="0"/>
              <a:t>X</a:t>
            </a:r>
            <a:r>
              <a:rPr lang="en-US" sz="2400" dirty="0"/>
              <a:t>, predictors).  →   black box (</a:t>
            </a:r>
            <a:r>
              <a:rPr lang="en-US" sz="2400" dirty="0" err="1"/>
              <a:t>sklearn</a:t>
            </a:r>
            <a:r>
              <a:rPr lang="en-US" sz="2400" dirty="0"/>
              <a:t>, etc.)   →   Outputs (</a:t>
            </a:r>
            <a:r>
              <a:rPr lang="en-US" sz="2400" i="1" dirty="0"/>
              <a:t>Y</a:t>
            </a:r>
            <a:r>
              <a:rPr lang="en-US" sz="2400" dirty="0"/>
              <a:t>, response)</a:t>
            </a:r>
          </a:p>
          <a:p>
            <a:endParaRPr lang="en-US" dirty="0"/>
          </a:p>
          <a:p>
            <a:r>
              <a:rPr lang="en-US" dirty="0"/>
              <a:t>What if we care about how the predictors relate to the response?  This is where we need to figure out what the black box is doing to transform the inputs into the outputs.</a:t>
            </a:r>
          </a:p>
        </p:txBody>
      </p:sp>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13</a:t>
            </a:fld>
            <a:endParaRPr lang="en-US"/>
          </a:p>
        </p:txBody>
      </p:sp>
    </p:spTree>
    <p:extLst>
      <p:ext uri="{BB962C8B-B14F-4D97-AF65-F5344CB8AC3E}">
        <p14:creationId xmlns:p14="http://schemas.microsoft.com/office/powerpoint/2010/main" val="1002751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Simplest Approach: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xmlns="">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6C3742-EBA2-E94D-B891-918AE6051989}"/>
                  </a:ext>
                </a:extLst>
              </p:cNvPr>
              <p:cNvSpPr>
                <a:spLocks noGrp="1"/>
              </p:cNvSpPr>
              <p:nvPr>
                <p:ph idx="1"/>
              </p:nvPr>
            </p:nvSpPr>
            <p:spPr>
              <a:xfrm>
                <a:off x="833415" y="1177758"/>
                <a:ext cx="10478598" cy="5132731"/>
              </a:xfrm>
            </p:spPr>
            <p:txBody>
              <a:bodyPr/>
              <a:lstStyle/>
              <a:p>
                <a:r>
                  <a:rPr lang="en-US" dirty="0"/>
                  <a:t>Use predict (or better yet, </a:t>
                </a:r>
                <a:r>
                  <a:rPr lang="en-US" dirty="0" err="1"/>
                  <a:t>predict_proba</a:t>
                </a:r>
                <a:r>
                  <a:rPr lang="en-US" dirty="0"/>
                  <a:t>) to plot the observed predicted values vs. the observed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endParaRPr lang="en-US" dirty="0"/>
              </a:p>
              <a:p>
                <a:r>
                  <a:rPr lang="en-US" dirty="0"/>
                  <a:t>What is a problem with this approach how can we fix it?</a:t>
                </a:r>
              </a:p>
              <a:p>
                <a:endParaRPr lang="en-US" dirty="0"/>
              </a:p>
              <a:p>
                <a:r>
                  <a:rPr lang="en-US" dirty="0"/>
                  <a:t>The fix is not so easy.  We cannot just fit a logistic regression model so easily to the predicted probabilities.  Why not?</a:t>
                </a:r>
              </a:p>
              <a:p>
                <a:endParaRPr lang="en-US" dirty="0"/>
              </a:p>
              <a:p>
                <a:r>
                  <a:rPr lang="en-US" dirty="0"/>
                  <a:t>An example is worth a thousand words…</a:t>
                </a:r>
              </a:p>
            </p:txBody>
          </p:sp>
        </mc:Choice>
        <mc:Fallback xmlns="">
          <p:sp>
            <p:nvSpPr>
              <p:cNvPr id="3" name="Content Placeholder 2">
                <a:extLst>
                  <a:ext uri="{FF2B5EF4-FFF2-40B4-BE49-F238E27FC236}">
                    <a16:creationId xmlns:a16="http://schemas.microsoft.com/office/drawing/2014/main" id="{706C3742-EBA2-E94D-B891-918AE6051989}"/>
                  </a:ext>
                </a:extLst>
              </p:cNvPr>
              <p:cNvSpPr>
                <a:spLocks noGrp="1" noRot="1" noChangeAspect="1" noMove="1" noResize="1" noEditPoints="1" noAdjustHandles="1" noChangeArrowheads="1" noChangeShapeType="1" noTextEdit="1"/>
              </p:cNvSpPr>
              <p:nvPr>
                <p:ph idx="1"/>
              </p:nvPr>
            </p:nvSpPr>
            <p:spPr>
              <a:xfrm>
                <a:off x="833415" y="1177758"/>
                <a:ext cx="10478598" cy="5132731"/>
              </a:xfrm>
              <a:blipFill>
                <a:blip r:embed="rId3"/>
                <a:stretch>
                  <a:fillRect l="-1211" t="-1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14</a:t>
            </a:fld>
            <a:endParaRPr lang="en-US"/>
          </a:p>
        </p:txBody>
      </p:sp>
    </p:spTree>
    <p:extLst>
      <p:ext uri="{BB962C8B-B14F-4D97-AF65-F5344CB8AC3E}">
        <p14:creationId xmlns:p14="http://schemas.microsoft.com/office/powerpoint/2010/main" val="1166325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E6A593-48D3-294C-875B-86F6B3663078}"/>
                  </a:ext>
                </a:extLst>
              </p:cNvPr>
              <p:cNvSpPr>
                <a:spLocks noGrp="1"/>
              </p:cNvSpPr>
              <p:nvPr>
                <p:ph type="title"/>
              </p:nvPr>
            </p:nvSpPr>
            <p:spPr/>
            <p:txBody>
              <a:bodyPr/>
              <a:lstStyle/>
              <a:p>
                <a:r>
                  <a:rPr lang="en-US" dirty="0"/>
                  <a:t>Example: observed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endParaRPr lang="en-US" dirty="0"/>
              </a:p>
            </p:txBody>
          </p:sp>
        </mc:Choice>
        <mc:Fallback xmlns="">
          <p:sp>
            <p:nvSpPr>
              <p:cNvPr id="2" name="Title 1">
                <a:extLst>
                  <a:ext uri="{FF2B5EF4-FFF2-40B4-BE49-F238E27FC236}">
                    <a16:creationId xmlns:a16="http://schemas.microsoft.com/office/drawing/2014/main" id="{D3E6A593-48D3-294C-875B-86F6B3663078}"/>
                  </a:ext>
                </a:extLst>
              </p:cNvPr>
              <p:cNvSpPr>
                <a:spLocks noGrp="1" noRot="1" noChangeAspect="1" noMove="1" noResize="1" noEditPoints="1" noAdjustHandles="1" noChangeArrowheads="1" noChangeShapeType="1" noTextEdit="1"/>
              </p:cNvSpPr>
              <p:nvPr>
                <p:ph type="title"/>
              </p:nvPr>
            </p:nvSpPr>
            <p:spPr>
              <a:blipFill>
                <a:blip r:embed="rId2"/>
                <a:stretch>
                  <a:fillRect l="-1326" t="-8197" b="-1639"/>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17F1298D-633D-3346-A936-ED107E47A9E6}"/>
              </a:ext>
            </a:extLst>
          </p:cNvPr>
          <p:cNvPicPr>
            <a:picLocks noGrp="1" noChangeAspect="1"/>
          </p:cNvPicPr>
          <p:nvPr>
            <p:ph idx="1"/>
          </p:nvPr>
        </p:nvPicPr>
        <p:blipFill>
          <a:blip r:embed="rId3"/>
          <a:stretch>
            <a:fillRect/>
          </a:stretch>
        </p:blipFill>
        <p:spPr>
          <a:xfrm>
            <a:off x="2937418" y="1246106"/>
            <a:ext cx="6317163" cy="4365788"/>
          </a:xfrm>
          <a:prstGeom prst="rect">
            <a:avLst/>
          </a:prstGeom>
        </p:spPr>
      </p:pic>
      <p:sp>
        <p:nvSpPr>
          <p:cNvPr id="4" name="Slide Number Placeholder 3">
            <a:extLst>
              <a:ext uri="{FF2B5EF4-FFF2-40B4-BE49-F238E27FC236}">
                <a16:creationId xmlns:a16="http://schemas.microsoft.com/office/drawing/2014/main" id="{C325E786-B8CE-0541-BA5B-ABA378062A26}"/>
              </a:ext>
            </a:extLst>
          </p:cNvPr>
          <p:cNvSpPr>
            <a:spLocks noGrp="1"/>
          </p:cNvSpPr>
          <p:nvPr>
            <p:ph type="sldNum" sz="quarter" idx="12"/>
          </p:nvPr>
        </p:nvSpPr>
        <p:spPr/>
        <p:txBody>
          <a:bodyPr/>
          <a:lstStyle/>
          <a:p>
            <a:fld id="{8C616E8F-BF65-1643-9F00-FF84D0665BC6}" type="slidenum">
              <a:rPr lang="en-US" smtClean="0"/>
              <a:t>15</a:t>
            </a:fld>
            <a:endParaRPr lang="en-US"/>
          </a:p>
        </p:txBody>
      </p:sp>
    </p:spTree>
    <p:extLst>
      <p:ext uri="{BB962C8B-B14F-4D97-AF65-F5344CB8AC3E}">
        <p14:creationId xmlns:p14="http://schemas.microsoft.com/office/powerpoint/2010/main" val="363010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p:txBody>
          <a:bodyPr/>
          <a:lstStyle/>
          <a:p>
            <a:r>
              <a:rPr lang="en-US" sz="2400" dirty="0"/>
              <a:t>Inputs (</a:t>
            </a:r>
            <a:r>
              <a:rPr lang="en-US" sz="2400" i="1" dirty="0"/>
              <a:t>X</a:t>
            </a:r>
            <a:r>
              <a:rPr lang="en-US" sz="2400" dirty="0"/>
              <a:t>, predictors).  →   black box (</a:t>
            </a:r>
            <a:r>
              <a:rPr lang="en-US" sz="2400" dirty="0" err="1"/>
              <a:t>sklearn</a:t>
            </a:r>
            <a:r>
              <a:rPr lang="en-US" sz="2400" dirty="0"/>
              <a:t>, etc.)   →   Outputs (</a:t>
            </a:r>
            <a:r>
              <a:rPr lang="en-US" sz="2400" i="1" dirty="0"/>
              <a:t>Y</a:t>
            </a:r>
            <a:r>
              <a:rPr lang="en-US" sz="2400" dirty="0"/>
              <a:t>, response)</a:t>
            </a:r>
          </a:p>
          <a:p>
            <a:endParaRPr lang="en-US" dirty="0"/>
          </a:p>
          <a:p>
            <a:r>
              <a:rPr lang="en-US" dirty="0"/>
              <a:t>This gives us our approach: vary the inputs (the predictors) and see what happens to the response.</a:t>
            </a:r>
          </a:p>
          <a:p>
            <a:endParaRPr lang="en-US" dirty="0"/>
          </a:p>
          <a:p>
            <a:r>
              <a:rPr lang="en-US" dirty="0"/>
              <a:t>If we care about the ‘marginal’ or ‘conditional’ effect of how a specific </a:t>
            </a:r>
            <a:r>
              <a:rPr lang="en-US" i="1" dirty="0"/>
              <a:t>X</a:t>
            </a:r>
            <a:r>
              <a:rPr lang="en-US" dirty="0"/>
              <a:t> relates to </a:t>
            </a:r>
            <a:r>
              <a:rPr lang="en-US" i="1" dirty="0"/>
              <a:t>Y</a:t>
            </a:r>
            <a:r>
              <a:rPr lang="en-US" dirty="0"/>
              <a:t>, then we should vary only one predictor at a time.</a:t>
            </a:r>
          </a:p>
          <a:p>
            <a:endParaRPr lang="en-US" dirty="0"/>
          </a:p>
          <a:p>
            <a:r>
              <a:rPr lang="en-US" dirty="0"/>
              <a:t>How should we handle the other predictors?  That is to say, what value should we </a:t>
            </a:r>
            <a:r>
              <a:rPr lang="en-US" i="1" dirty="0"/>
              <a:t>hold</a:t>
            </a:r>
            <a:r>
              <a:rPr lang="en-US" dirty="0"/>
              <a:t> them at?</a:t>
            </a:r>
          </a:p>
          <a:p>
            <a:endParaRPr lang="en-US" dirty="0"/>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16</a:t>
            </a:fld>
            <a:endParaRPr lang="en-US"/>
          </a:p>
        </p:txBody>
      </p:sp>
    </p:spTree>
    <p:extLst>
      <p:ext uri="{BB962C8B-B14F-4D97-AF65-F5344CB8AC3E}">
        <p14:creationId xmlns:p14="http://schemas.microsoft.com/office/powerpoint/2010/main" val="284480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Unboxing the black box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5014698"/>
              </a:xfrm>
            </p:spPr>
            <p:txBody>
              <a:bodyPr/>
              <a:lstStyle/>
              <a:p>
                <a:r>
                  <a:rPr lang="en-US" dirty="0"/>
                  <a:t>There are two general approaches to interpreting the machine learning model through predictions:</a:t>
                </a:r>
              </a:p>
              <a:p>
                <a:endParaRPr lang="en-US" dirty="0"/>
              </a:p>
              <a:p>
                <a:r>
                  <a:rPr lang="en-US" dirty="0"/>
                  <a:t>The approach is just like in multiple regression: what is the marginal effect of a unit change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holding all the other predictors constant.</a:t>
                </a:r>
              </a:p>
              <a:p>
                <a:endParaRPr lang="en-US" dirty="0"/>
              </a:p>
              <a:p>
                <a:r>
                  <a:rPr lang="en-US" dirty="0"/>
                  <a:t>So at what values should we hold the other predictors?</a:t>
                </a:r>
              </a:p>
              <a:p>
                <a:endParaRPr lang="en-US" dirty="0"/>
              </a:p>
              <a:p>
                <a:pPr marL="514350" indent="-514350">
                  <a:buAutoNum type="arabicPeriod"/>
                </a:pPr>
                <a:endParaRPr lang="en-US" dirty="0"/>
              </a:p>
            </p:txBody>
          </p:sp>
        </mc:Choice>
        <mc:Fallback xmlns="">
          <p:sp>
            <p:nvSpPr>
              <p:cNvPr id="3" name="Content Placeholder 2">
                <a:extLst>
                  <a:ext uri="{FF2B5EF4-FFF2-40B4-BE49-F238E27FC236}">
                    <a16:creationId xmlns:a16="http://schemas.microsoft.com/office/drawing/2014/main" id="{794AFF52-9EC4-F54A-880A-8FDF3A45E54F}"/>
                  </a:ext>
                </a:extLst>
              </p:cNvPr>
              <p:cNvSpPr>
                <a:spLocks noGrp="1" noRot="1" noChangeAspect="1" noMove="1" noResize="1" noEditPoints="1" noAdjustHandles="1" noChangeArrowheads="1" noChangeShapeType="1" noTextEdit="1"/>
              </p:cNvSpPr>
              <p:nvPr>
                <p:ph idx="1"/>
              </p:nvPr>
            </p:nvSpPr>
            <p:spPr>
              <a:xfrm>
                <a:off x="833415" y="1177758"/>
                <a:ext cx="10327008" cy="5014698"/>
              </a:xfrm>
              <a:blipFill>
                <a:blip r:embed="rId2"/>
                <a:stretch>
                  <a:fillRect l="-1229" t="-12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17</a:t>
            </a:fld>
            <a:endParaRPr lang="en-US"/>
          </a:p>
        </p:txBody>
      </p:sp>
    </p:spTree>
    <p:extLst>
      <p:ext uri="{BB962C8B-B14F-4D97-AF65-F5344CB8AC3E}">
        <p14:creationId xmlns:p14="http://schemas.microsoft.com/office/powerpoint/2010/main" val="94080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3FC4E-1B87-CA45-A91A-57CB0702E681}"/>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2957E8-80C3-C848-828E-38E97FD0A124}"/>
                  </a:ext>
                </a:extLst>
              </p:cNvPr>
              <p:cNvSpPr>
                <a:spLocks noGrp="1"/>
              </p:cNvSpPr>
              <p:nvPr>
                <p:ph idx="1"/>
              </p:nvPr>
            </p:nvSpPr>
            <p:spPr>
              <a:xfrm>
                <a:off x="833415" y="1177758"/>
                <a:ext cx="10327008" cy="4551710"/>
              </a:xfrm>
            </p:spPr>
            <p:txBody>
              <a:bodyPr/>
              <a:lstStyle/>
              <a:p>
                <a:r>
                  <a:rPr lang="en-US" dirty="0"/>
                  <a:t>There are two general approaches </a:t>
                </a:r>
                <a:r>
                  <a:rPr lang="en-US" b="1" dirty="0"/>
                  <a:t>holding the other predictors constant</a:t>
                </a:r>
                <a:r>
                  <a:rPr lang="en-US" dirty="0"/>
                  <a:t>:</a:t>
                </a:r>
              </a:p>
              <a:p>
                <a:endParaRPr lang="en-US" sz="1800" dirty="0"/>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mean (or most common) value </a:t>
                </a:r>
                <a:r>
                  <a:rPr lang="en-US" dirty="0"/>
                  <a:t>for each of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a:t>
                </a:r>
              </a:p>
              <a:p>
                <a:pPr marL="514350" indent="-514350">
                  <a:buAutoNum type="arabicPeriod"/>
                </a:pPr>
                <a:r>
                  <a:rPr lang="en-US" dirty="0"/>
                  <a:t>Predict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at the </a:t>
                </a:r>
                <a:r>
                  <a:rPr lang="en-US" b="1" dirty="0"/>
                  <a:t>observed values of </a:t>
                </a:r>
                <a:r>
                  <a:rPr lang="en-US" dirty="0"/>
                  <a:t>for all the other predictors, vary only the predictor you care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and plot the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vs.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Essentially this means creating a new data frame for each observation, and imputing all reasonable values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in.</a:t>
                </a:r>
              </a:p>
              <a:p>
                <a:endParaRPr lang="en-US" dirty="0"/>
              </a:p>
            </p:txBody>
          </p:sp>
        </mc:Choice>
        <mc:Fallback xmlns="">
          <p:sp>
            <p:nvSpPr>
              <p:cNvPr id="3" name="Content Placeholder 2">
                <a:extLst>
                  <a:ext uri="{FF2B5EF4-FFF2-40B4-BE49-F238E27FC236}">
                    <a16:creationId xmlns:a16="http://schemas.microsoft.com/office/drawing/2014/main" id="{372957E8-80C3-C848-828E-38E97FD0A124}"/>
                  </a:ext>
                </a:extLst>
              </p:cNvPr>
              <p:cNvSpPr>
                <a:spLocks noGrp="1" noRot="1" noChangeAspect="1" noMove="1" noResize="1" noEditPoints="1" noAdjustHandles="1" noChangeArrowheads="1" noChangeShapeType="1" noTextEdit="1"/>
              </p:cNvSpPr>
              <p:nvPr>
                <p:ph idx="1"/>
              </p:nvPr>
            </p:nvSpPr>
            <p:spPr>
              <a:xfrm>
                <a:off x="833415" y="1177758"/>
                <a:ext cx="10327008" cy="4551710"/>
              </a:xfrm>
              <a:blipFill>
                <a:blip r:embed="rId2"/>
                <a:stretch>
                  <a:fillRect l="-1229" t="-1393" r="-123" b="-139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7712FB-891F-C740-8D4A-CC65491F2597}"/>
              </a:ext>
            </a:extLst>
          </p:cNvPr>
          <p:cNvSpPr>
            <a:spLocks noGrp="1"/>
          </p:cNvSpPr>
          <p:nvPr>
            <p:ph type="sldNum" sz="quarter" idx="12"/>
          </p:nvPr>
        </p:nvSpPr>
        <p:spPr/>
        <p:txBody>
          <a:bodyPr/>
          <a:lstStyle/>
          <a:p>
            <a:fld id="{82BAABBF-CE1E-8A4C-92D8-393D0291D808}" type="slidenum">
              <a:rPr lang="en-US" smtClean="0"/>
              <a:t>18</a:t>
            </a:fld>
            <a:endParaRPr lang="en-US"/>
          </a:p>
        </p:txBody>
      </p:sp>
    </p:spTree>
    <p:extLst>
      <p:ext uri="{BB962C8B-B14F-4D97-AF65-F5344CB8AC3E}">
        <p14:creationId xmlns:p14="http://schemas.microsoft.com/office/powerpoint/2010/main" val="89545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What if we want the joint relationship with two predictors?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How can we look at how the response relates to two predictors at once (to directly interpret interactions)?</a:t>
            </a:r>
          </a:p>
          <a:p>
            <a:endParaRPr lang="en-US" dirty="0"/>
          </a:p>
          <a:p>
            <a:r>
              <a:rPr lang="en-US" dirty="0"/>
              <a:t>This is a bit trickier to do.  Why?</a:t>
            </a:r>
          </a:p>
          <a:p>
            <a:endParaRPr lang="en-US" dirty="0"/>
          </a:p>
          <a:p>
            <a:r>
              <a:rPr lang="en-US" dirty="0"/>
              <a:t>We can go back to our friend: the classification boundary!  </a:t>
            </a:r>
          </a:p>
          <a:p>
            <a:endParaRPr lang="en-US" dirty="0"/>
          </a:p>
          <a:p>
            <a:r>
              <a:rPr lang="en-US" dirty="0"/>
              <a:t>What can we do in a regression problem?</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19</a:t>
            </a:fld>
            <a:endParaRPr lang="en-US"/>
          </a:p>
        </p:txBody>
      </p:sp>
    </p:spTree>
    <p:extLst>
      <p:ext uri="{BB962C8B-B14F-4D97-AF65-F5344CB8AC3E}">
        <p14:creationId xmlns:p14="http://schemas.microsoft.com/office/powerpoint/2010/main" val="199413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20163" y="983806"/>
            <a:ext cx="10327008" cy="4807393"/>
          </a:xfrm>
        </p:spPr>
        <p:txBody>
          <a:bodyPr/>
          <a:lstStyle/>
          <a:p>
            <a:pPr>
              <a:lnSpc>
                <a:spcPct val="150000"/>
              </a:lnSpc>
            </a:pPr>
            <a:r>
              <a:rPr lang="en-US" dirty="0"/>
              <a:t>Variable Importance</a:t>
            </a:r>
          </a:p>
          <a:p>
            <a:pPr>
              <a:lnSpc>
                <a:spcPct val="150000"/>
              </a:lnSpc>
            </a:pPr>
            <a:r>
              <a:rPr lang="en-US" dirty="0"/>
              <a:t>Permutation Importance</a:t>
            </a:r>
          </a:p>
          <a:p>
            <a:pPr>
              <a:lnSpc>
                <a:spcPct val="150000"/>
              </a:lnSpc>
            </a:pPr>
            <a:r>
              <a:rPr lang="en-US" dirty="0"/>
              <a:t>Interpretation through Predictions</a:t>
            </a:r>
          </a:p>
          <a:p>
            <a:pPr>
              <a:lnSpc>
                <a:spcPct val="150000"/>
              </a:lnSpc>
            </a:pPr>
            <a:r>
              <a:rPr lang="en-US" dirty="0"/>
              <a:t>Adding Uncertainty</a:t>
            </a:r>
          </a:p>
          <a:p>
            <a:pPr>
              <a:lnSpc>
                <a:spcPct val="150000"/>
              </a:lnSpc>
            </a:pPr>
            <a:r>
              <a:rPr lang="en-US" dirty="0"/>
              <a:t>LIME</a:t>
            </a:r>
          </a:p>
          <a:p>
            <a:pPr>
              <a:lnSpc>
                <a:spcPct val="150000"/>
              </a:lnSpc>
            </a:pPr>
            <a:r>
              <a:rPr lang="en-US" dirty="0"/>
              <a:t>Causal Effects and AB Testing	</a:t>
            </a:r>
          </a:p>
          <a:p>
            <a:pPr>
              <a:lnSpc>
                <a:spcPct val="150000"/>
              </a:lnSpc>
            </a:pPr>
            <a:endParaRPr lang="en-US" sz="2400" dirty="0"/>
          </a:p>
          <a:p>
            <a:pPr>
              <a:lnSpc>
                <a:spcPct val="150000"/>
              </a:lnSpc>
            </a:pPr>
            <a:endParaRPr lang="en-US" sz="2400" dirty="0"/>
          </a:p>
        </p:txBody>
      </p:sp>
      <p:sp>
        <p:nvSpPr>
          <p:cNvPr id="4" name="Slide Number Placeholder 3"/>
          <p:cNvSpPr>
            <a:spLocks noGrp="1"/>
          </p:cNvSpPr>
          <p:nvPr>
            <p:ph type="sldNum" sz="quarter" idx="12"/>
          </p:nvPr>
        </p:nvSpPr>
        <p:spPr/>
        <p:txBody>
          <a:bodyPr/>
          <a:lstStyle/>
          <a:p>
            <a:fld id="{82BAABBF-CE1E-8A4C-92D8-393D0291D808}" type="slidenum">
              <a:rPr lang="en-US" smtClean="0"/>
              <a:t>2</a:t>
            </a:fld>
            <a:endParaRPr lang="en-US"/>
          </a:p>
        </p:txBody>
      </p:sp>
    </p:spTree>
    <p:extLst>
      <p:ext uri="{BB962C8B-B14F-4D97-AF65-F5344CB8AC3E}">
        <p14:creationId xmlns:p14="http://schemas.microsoft.com/office/powerpoint/2010/main" val="1268229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2E9C-73F8-8E4A-BCCA-DDD64C96F51F}"/>
              </a:ext>
            </a:extLst>
          </p:cNvPr>
          <p:cNvSpPr>
            <a:spLocks noGrp="1"/>
          </p:cNvSpPr>
          <p:nvPr>
            <p:ph type="title"/>
          </p:nvPr>
        </p:nvSpPr>
        <p:spPr/>
        <p:txBody>
          <a:bodyPr/>
          <a:lstStyle/>
          <a:p>
            <a:r>
              <a:rPr lang="en-US" dirty="0"/>
              <a:t>Should I use PCA components?</a:t>
            </a:r>
          </a:p>
        </p:txBody>
      </p:sp>
      <p:sp>
        <p:nvSpPr>
          <p:cNvPr id="3" name="Content Placeholder 2">
            <a:extLst>
              <a:ext uri="{FF2B5EF4-FFF2-40B4-BE49-F238E27FC236}">
                <a16:creationId xmlns:a16="http://schemas.microsoft.com/office/drawing/2014/main" id="{794AFF52-9EC4-F54A-880A-8FDF3A45E54F}"/>
              </a:ext>
            </a:extLst>
          </p:cNvPr>
          <p:cNvSpPr>
            <a:spLocks noGrp="1"/>
          </p:cNvSpPr>
          <p:nvPr>
            <p:ph idx="1"/>
          </p:nvPr>
        </p:nvSpPr>
        <p:spPr>
          <a:xfrm>
            <a:off x="833415" y="1177758"/>
            <a:ext cx="10327008" cy="4412814"/>
          </a:xfrm>
        </p:spPr>
        <p:txBody>
          <a:bodyPr/>
          <a:lstStyle/>
          <a:p>
            <a:r>
              <a:rPr lang="en-US" dirty="0"/>
              <a:t>What if we want an overall picture of how the response relates to the predictors?</a:t>
            </a:r>
          </a:p>
          <a:p>
            <a:endParaRPr lang="en-US" dirty="0"/>
          </a:p>
          <a:p>
            <a:r>
              <a:rPr lang="en-US" dirty="0"/>
              <a:t>Well, this is where PCA components sometimes come in to play.</a:t>
            </a:r>
          </a:p>
          <a:p>
            <a:endParaRPr lang="en-US" dirty="0"/>
          </a:p>
          <a:p>
            <a:r>
              <a:rPr lang="en-US" dirty="0"/>
              <a:t>But this is no Bueno for interpretability.  Why?</a:t>
            </a:r>
          </a:p>
        </p:txBody>
      </p:sp>
      <p:sp>
        <p:nvSpPr>
          <p:cNvPr id="4" name="Slide Number Placeholder 3">
            <a:extLst>
              <a:ext uri="{FF2B5EF4-FFF2-40B4-BE49-F238E27FC236}">
                <a16:creationId xmlns:a16="http://schemas.microsoft.com/office/drawing/2014/main" id="{7EA90A79-817F-BC4E-9836-C741AA522DD7}"/>
              </a:ext>
            </a:extLst>
          </p:cNvPr>
          <p:cNvSpPr>
            <a:spLocks noGrp="1"/>
          </p:cNvSpPr>
          <p:nvPr>
            <p:ph type="sldNum" sz="quarter" idx="12"/>
          </p:nvPr>
        </p:nvSpPr>
        <p:spPr/>
        <p:txBody>
          <a:bodyPr/>
          <a:lstStyle/>
          <a:p>
            <a:fld id="{82BAABBF-CE1E-8A4C-92D8-393D0291D808}" type="slidenum">
              <a:rPr lang="en-US" smtClean="0"/>
              <a:t>20</a:t>
            </a:fld>
            <a:endParaRPr lang="en-US"/>
          </a:p>
        </p:txBody>
      </p:sp>
    </p:spTree>
    <p:extLst>
      <p:ext uri="{BB962C8B-B14F-4D97-AF65-F5344CB8AC3E}">
        <p14:creationId xmlns:p14="http://schemas.microsoft.com/office/powerpoint/2010/main" val="63975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Uncertainty</a:t>
            </a:r>
          </a:p>
        </p:txBody>
      </p:sp>
    </p:spTree>
    <p:extLst>
      <p:ext uri="{BB962C8B-B14F-4D97-AF65-F5344CB8AC3E}">
        <p14:creationId xmlns:p14="http://schemas.microsoft.com/office/powerpoint/2010/main" val="83167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Adding Uncertainty</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Not only should we plot predictions, but we can (should) also include the uncertainty of these predictions.</a:t>
            </a:r>
          </a:p>
          <a:p>
            <a:endParaRPr lang="en-US" dirty="0"/>
          </a:p>
          <a:p>
            <a:r>
              <a:rPr lang="en-US" dirty="0"/>
              <a:t>How can we add uncertainty measures to these predictions?  How do we do it for linear/logistic regression?</a:t>
            </a:r>
          </a:p>
          <a:p>
            <a:endParaRPr lang="en-US" dirty="0"/>
          </a:p>
          <a:p>
            <a:r>
              <a:rPr lang="en-US" dirty="0"/>
              <a:t>Bootstrapping!</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22</a:t>
            </a:fld>
            <a:endParaRPr lang="en-US"/>
          </a:p>
        </p:txBody>
      </p:sp>
    </p:spTree>
    <p:extLst>
      <p:ext uri="{BB962C8B-B14F-4D97-AF65-F5344CB8AC3E}">
        <p14:creationId xmlns:p14="http://schemas.microsoft.com/office/powerpoint/2010/main" val="252147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FA9B-2F05-C940-B31D-8901525E2EF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D64B99-5565-F047-8E8E-56035CAB73F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AE68BCB-3E2B-0A4D-A1EA-8BACB8F702FE}"/>
              </a:ext>
            </a:extLst>
          </p:cNvPr>
          <p:cNvSpPr>
            <a:spLocks noGrp="1"/>
          </p:cNvSpPr>
          <p:nvPr>
            <p:ph type="sldNum" sz="quarter" idx="12"/>
          </p:nvPr>
        </p:nvSpPr>
        <p:spPr/>
        <p:txBody>
          <a:bodyPr/>
          <a:lstStyle/>
          <a:p>
            <a:fld id="{82BAABBF-CE1E-8A4C-92D8-393D0291D808}" type="slidenum">
              <a:rPr lang="en-US" smtClean="0"/>
              <a:t>23</a:t>
            </a:fld>
            <a:endParaRPr lang="en-US"/>
          </a:p>
        </p:txBody>
      </p:sp>
      <p:pic>
        <p:nvPicPr>
          <p:cNvPr id="5" name="Picture 4">
            <a:extLst>
              <a:ext uri="{FF2B5EF4-FFF2-40B4-BE49-F238E27FC236}">
                <a16:creationId xmlns:a16="http://schemas.microsoft.com/office/drawing/2014/main" id="{FE9D46E6-B2A5-EA41-97D6-B163E0CCF7CB}"/>
              </a:ext>
            </a:extLst>
          </p:cNvPr>
          <p:cNvPicPr>
            <a:picLocks noChangeAspect="1"/>
          </p:cNvPicPr>
          <p:nvPr/>
        </p:nvPicPr>
        <p:blipFill>
          <a:blip r:embed="rId2"/>
          <a:stretch>
            <a:fillRect/>
          </a:stretch>
        </p:blipFill>
        <p:spPr>
          <a:xfrm>
            <a:off x="2875479" y="983807"/>
            <a:ext cx="6088590" cy="5276778"/>
          </a:xfrm>
          <a:prstGeom prst="rect">
            <a:avLst/>
          </a:prstGeom>
        </p:spPr>
      </p:pic>
    </p:spTree>
    <p:extLst>
      <p:ext uri="{BB962C8B-B14F-4D97-AF65-F5344CB8AC3E}">
        <p14:creationId xmlns:p14="http://schemas.microsoft.com/office/powerpoint/2010/main" val="2332123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perform a bootstrap?  What are the key steps?</a:t>
            </a:r>
          </a:p>
          <a:p>
            <a:endParaRPr lang="en-US" dirty="0"/>
          </a:p>
          <a:p>
            <a:r>
              <a:rPr lang="en-US" dirty="0"/>
              <a:t>The bootstrap algorithm is an approach to mimic the uncertainty of taking the observed sample from a population.  So we:</a:t>
            </a:r>
          </a:p>
          <a:p>
            <a:endParaRPr lang="en-US" dirty="0"/>
          </a:p>
          <a:p>
            <a:pPr marL="514350" indent="-514350">
              <a:buAutoNum type="arabicPeriod"/>
            </a:pPr>
            <a:r>
              <a:rPr lang="en-US" dirty="0"/>
              <a:t>Sample the same number of observations as was observed (in train).</a:t>
            </a:r>
          </a:p>
          <a:p>
            <a:pPr marL="514350" indent="-514350">
              <a:buAutoNum type="arabicPeriod"/>
            </a:pPr>
            <a:r>
              <a:rPr lang="en-US" dirty="0"/>
              <a:t>Sample with replacement (so we get some randomness).</a:t>
            </a:r>
          </a:p>
          <a:p>
            <a:pPr marL="514350" indent="-514350">
              <a:buAutoNum type="arabicPeriod"/>
            </a:pPr>
            <a:endParaRPr lang="en-US" dirty="0"/>
          </a:p>
          <a:p>
            <a:r>
              <a:rPr lang="en-US" dirty="0"/>
              <a:t>Why does this work?</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24</a:t>
            </a:fld>
            <a:endParaRPr lang="en-US"/>
          </a:p>
        </p:txBody>
      </p:sp>
    </p:spTree>
    <p:extLst>
      <p:ext uri="{BB962C8B-B14F-4D97-AF65-F5344CB8AC3E}">
        <p14:creationId xmlns:p14="http://schemas.microsoft.com/office/powerpoint/2010/main" val="4203742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When is a bootstrapping approach used?</a:t>
            </a:r>
          </a:p>
          <a:p>
            <a:endParaRPr lang="en-US" dirty="0"/>
          </a:p>
          <a:p>
            <a:pPr marL="514350" indent="-514350">
              <a:buAutoNum type="arabicPeriod"/>
            </a:pPr>
            <a:r>
              <a:rPr lang="en-US" dirty="0"/>
              <a:t>When a probabilistic closed form solution is not known or not easy to get at.</a:t>
            </a:r>
          </a:p>
          <a:p>
            <a:pPr marL="514350" indent="-514350">
              <a:buAutoNum type="arabicPeriod"/>
            </a:pPr>
            <a:r>
              <a:rPr lang="en-US" dirty="0"/>
              <a:t>When the assumptions for a parametric model break down.</a:t>
            </a:r>
          </a:p>
          <a:p>
            <a:pPr marL="514350" indent="-514350">
              <a:buAutoNum type="arabicPeriod"/>
            </a:pPr>
            <a:r>
              <a:rPr lang="en-US" dirty="0"/>
              <a:t>When there is no ‘formula’ at all to add the uncertainty into a calculation.</a:t>
            </a:r>
          </a:p>
          <a:p>
            <a:pPr marL="514350" indent="-514350">
              <a:buAutoNum type="arabicPeriod"/>
            </a:pPr>
            <a:r>
              <a:rPr lang="en-US" dirty="0"/>
              <a:t>Or we are just being lazy.</a:t>
            </a:r>
          </a:p>
        </p:txBody>
      </p:sp>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25</a:t>
            </a:fld>
            <a:endParaRPr lang="en-US"/>
          </a:p>
        </p:txBody>
      </p:sp>
    </p:spTree>
    <p:extLst>
      <p:ext uri="{BB962C8B-B14F-4D97-AF65-F5344CB8AC3E}">
        <p14:creationId xmlns:p14="http://schemas.microsoft.com/office/powerpoint/2010/main" val="211210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726A-952E-E94A-A1C5-81998D41B9B2}"/>
              </a:ext>
            </a:extLst>
          </p:cNvPr>
          <p:cNvSpPr>
            <a:spLocks noGrp="1"/>
          </p:cNvSpPr>
          <p:nvPr>
            <p:ph type="title"/>
          </p:nvPr>
        </p:nvSpPr>
        <p:spPr/>
        <p:txBody>
          <a:bodyPr/>
          <a:lstStyle/>
          <a:p>
            <a:r>
              <a:rPr lang="en-US" dirty="0"/>
              <a:t>Bootstrapping Basics, review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68277E-00BF-6C4A-A800-42EA164BA35D}"/>
                  </a:ext>
                </a:extLst>
              </p:cNvPr>
              <p:cNvSpPr>
                <a:spLocks noGrp="1"/>
              </p:cNvSpPr>
              <p:nvPr>
                <p:ph idx="1"/>
              </p:nvPr>
            </p:nvSpPr>
            <p:spPr>
              <a:xfrm>
                <a:off x="833415" y="1177758"/>
                <a:ext cx="10327008" cy="4783204"/>
              </a:xfrm>
            </p:spPr>
            <p:txBody>
              <a:bodyPr/>
              <a:lstStyle/>
              <a:p>
                <a:r>
                  <a:rPr lang="en-US" dirty="0"/>
                  <a:t>How do we use the results of a bootstrap technique?</a:t>
                </a:r>
              </a:p>
              <a:p>
                <a:endParaRPr lang="en-US" dirty="0"/>
              </a:p>
              <a:p>
                <a:r>
                  <a:rPr lang="en-US" dirty="0"/>
                  <a:t>It provides us a re-created </a:t>
                </a:r>
                <a:r>
                  <a:rPr lang="en-US" b="1" dirty="0"/>
                  <a:t>estimate</a:t>
                </a:r>
                <a:r>
                  <a:rPr lang="en-US" dirty="0"/>
                  <a:t> every time we bootstrap.  </a:t>
                </a:r>
              </a:p>
              <a:p>
                <a:endParaRPr lang="en-US" dirty="0"/>
              </a:p>
              <a:p>
                <a:r>
                  <a:rPr lang="en-US" dirty="0"/>
                  <a:t>This estimate could be a mean, a beta, a plot of average predictions, etc.</a:t>
                </a:r>
              </a:p>
              <a:p>
                <a:endParaRPr lang="en-US" dirty="0"/>
              </a:p>
              <a:p>
                <a:r>
                  <a:rPr lang="en-US" dirty="0"/>
                  <a:t>But they will almost always be for a summary, not a single observation, and thus the sample size is already taken care of (the </a:t>
                </a:r>
                <a:r>
                  <a:rPr lang="en-US" i="1" dirty="0"/>
                  <a:t>n </a:t>
                </a:r>
                <a:r>
                  <a:rPr lang="en-US" dirty="0"/>
                  <a:t>in the formula).  Aka, do not divide by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oMath>
                </a14:m>
                <a:r>
                  <a:rPr lang="en-US" dirty="0"/>
                  <a:t> again!</a:t>
                </a:r>
              </a:p>
            </p:txBody>
          </p:sp>
        </mc:Choice>
        <mc:Fallback xmlns="">
          <p:sp>
            <p:nvSpPr>
              <p:cNvPr id="3" name="Content Placeholder 2">
                <a:extLst>
                  <a:ext uri="{FF2B5EF4-FFF2-40B4-BE49-F238E27FC236}">
                    <a16:creationId xmlns:a16="http://schemas.microsoft.com/office/drawing/2014/main" id="{AE68277E-00BF-6C4A-A800-42EA164BA35D}"/>
                  </a:ext>
                </a:extLst>
              </p:cNvPr>
              <p:cNvSpPr>
                <a:spLocks noGrp="1" noRot="1" noChangeAspect="1" noMove="1" noResize="1" noEditPoints="1" noAdjustHandles="1" noChangeArrowheads="1" noChangeShapeType="1" noTextEdit="1"/>
              </p:cNvSpPr>
              <p:nvPr>
                <p:ph idx="1"/>
              </p:nvPr>
            </p:nvSpPr>
            <p:spPr>
              <a:xfrm>
                <a:off x="833415" y="1177758"/>
                <a:ext cx="10327008" cy="4783204"/>
              </a:xfrm>
              <a:blipFill>
                <a:blip r:embed="rId3"/>
                <a:stretch>
                  <a:fillRect l="-1229" t="-1326" r="-1597" b="-55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DBDE05-638E-C248-A9C2-178D0C342CE6}"/>
              </a:ext>
            </a:extLst>
          </p:cNvPr>
          <p:cNvSpPr>
            <a:spLocks noGrp="1"/>
          </p:cNvSpPr>
          <p:nvPr>
            <p:ph type="sldNum" sz="quarter" idx="12"/>
          </p:nvPr>
        </p:nvSpPr>
        <p:spPr/>
        <p:txBody>
          <a:bodyPr/>
          <a:lstStyle/>
          <a:p>
            <a:fld id="{82BAABBF-CE1E-8A4C-92D8-393D0291D808}" type="slidenum">
              <a:rPr lang="en-US" smtClean="0"/>
              <a:t>26</a:t>
            </a:fld>
            <a:endParaRPr lang="en-US"/>
          </a:p>
        </p:txBody>
      </p:sp>
    </p:spTree>
    <p:extLst>
      <p:ext uri="{BB962C8B-B14F-4D97-AF65-F5344CB8AC3E}">
        <p14:creationId xmlns:p14="http://schemas.microsoft.com/office/powerpoint/2010/main" val="4226601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FB56-1093-2F42-A678-AFDC574752B7}"/>
              </a:ext>
            </a:extLst>
          </p:cNvPr>
          <p:cNvSpPr>
            <a:spLocks noGrp="1"/>
          </p:cNvSpPr>
          <p:nvPr>
            <p:ph type="title"/>
          </p:nvPr>
        </p:nvSpPr>
        <p:spPr/>
        <p:txBody>
          <a:bodyPr/>
          <a:lstStyle/>
          <a:p>
            <a:r>
              <a:rPr lang="en-US" dirty="0"/>
              <a:t>Bootstrapping for Predictions</a:t>
            </a:r>
          </a:p>
        </p:txBody>
      </p:sp>
      <p:sp>
        <p:nvSpPr>
          <p:cNvPr id="3" name="Content Placeholder 2">
            <a:extLst>
              <a:ext uri="{FF2B5EF4-FFF2-40B4-BE49-F238E27FC236}">
                <a16:creationId xmlns:a16="http://schemas.microsoft.com/office/drawing/2014/main" id="{CE8A7781-D5EF-AE44-B6E4-829BFD359321}"/>
              </a:ext>
            </a:extLst>
          </p:cNvPr>
          <p:cNvSpPr>
            <a:spLocks noGrp="1"/>
          </p:cNvSpPr>
          <p:nvPr>
            <p:ph idx="1"/>
          </p:nvPr>
        </p:nvSpPr>
        <p:spPr>
          <a:xfrm>
            <a:off x="833415" y="1177758"/>
            <a:ext cx="10327008" cy="4422942"/>
          </a:xfrm>
        </p:spPr>
        <p:txBody>
          <a:bodyPr/>
          <a:lstStyle/>
          <a:p>
            <a:r>
              <a:rPr lang="en-US" dirty="0"/>
              <a:t>So we can refit a model on a bootstrap sample of data, and look at the predicted probabilities each time.</a:t>
            </a:r>
          </a:p>
          <a:p>
            <a:endParaRPr lang="en-US" dirty="0"/>
          </a:p>
          <a:p>
            <a:r>
              <a:rPr lang="en-US" dirty="0"/>
              <a:t>Then we can take the top 97.5</a:t>
            </a:r>
            <a:r>
              <a:rPr lang="en-US" baseline="30000" dirty="0"/>
              <a:t>th</a:t>
            </a:r>
            <a:r>
              <a:rPr lang="en-US" dirty="0"/>
              <a:t> percentile and bottom 2.5</a:t>
            </a:r>
            <a:r>
              <a:rPr lang="en-US" baseline="30000" dirty="0"/>
              <a:t>th</a:t>
            </a:r>
            <a:r>
              <a:rPr lang="en-US" dirty="0"/>
              <a:t> percentile to build a 95% interval for the predictions!</a:t>
            </a:r>
          </a:p>
          <a:p>
            <a:endParaRPr lang="en-US" dirty="0"/>
          </a:p>
          <a:p>
            <a:r>
              <a:rPr lang="en-US" dirty="0"/>
              <a:t>But how does this work for random forests and ensemble models?  Yikes!</a:t>
            </a:r>
          </a:p>
        </p:txBody>
      </p:sp>
      <p:sp>
        <p:nvSpPr>
          <p:cNvPr id="4" name="Slide Number Placeholder 3">
            <a:extLst>
              <a:ext uri="{FF2B5EF4-FFF2-40B4-BE49-F238E27FC236}">
                <a16:creationId xmlns:a16="http://schemas.microsoft.com/office/drawing/2014/main" id="{8DC86608-1776-DB4F-A57B-A02538FE5B14}"/>
              </a:ext>
            </a:extLst>
          </p:cNvPr>
          <p:cNvSpPr>
            <a:spLocks noGrp="1"/>
          </p:cNvSpPr>
          <p:nvPr>
            <p:ph type="sldNum" sz="quarter" idx="12"/>
          </p:nvPr>
        </p:nvSpPr>
        <p:spPr/>
        <p:txBody>
          <a:bodyPr/>
          <a:lstStyle/>
          <a:p>
            <a:fld id="{82BAABBF-CE1E-8A4C-92D8-393D0291D808}" type="slidenum">
              <a:rPr lang="en-US" smtClean="0"/>
              <a:t>27</a:t>
            </a:fld>
            <a:endParaRPr lang="en-US"/>
          </a:p>
        </p:txBody>
      </p:sp>
    </p:spTree>
    <p:extLst>
      <p:ext uri="{BB962C8B-B14F-4D97-AF65-F5344CB8AC3E}">
        <p14:creationId xmlns:p14="http://schemas.microsoft.com/office/powerpoint/2010/main" val="691581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LIME</a:t>
            </a:r>
          </a:p>
        </p:txBody>
      </p:sp>
    </p:spTree>
    <p:extLst>
      <p:ext uri="{BB962C8B-B14F-4D97-AF65-F5344CB8AC3E}">
        <p14:creationId xmlns:p14="http://schemas.microsoft.com/office/powerpoint/2010/main" val="3640672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One package that can be very useful to help interpret our machine learning models is </a:t>
            </a:r>
            <a:r>
              <a:rPr lang="en-US" b="1" dirty="0"/>
              <a:t>LIME</a:t>
            </a:r>
            <a:r>
              <a:rPr lang="en-US" dirty="0"/>
              <a:t>:</a:t>
            </a:r>
          </a:p>
          <a:p>
            <a:endParaRPr lang="en-US" b="1" dirty="0"/>
          </a:p>
          <a:p>
            <a:r>
              <a:rPr lang="en-US" b="1" dirty="0"/>
              <a:t>L</a:t>
            </a:r>
            <a:r>
              <a:rPr lang="en-US" dirty="0"/>
              <a:t>ocal </a:t>
            </a:r>
          </a:p>
          <a:p>
            <a:r>
              <a:rPr lang="en-US" b="1" dirty="0"/>
              <a:t>I</a:t>
            </a:r>
            <a:r>
              <a:rPr lang="en-US" dirty="0"/>
              <a:t>nterpretable </a:t>
            </a:r>
          </a:p>
          <a:p>
            <a:r>
              <a:rPr lang="en-US" b="1" dirty="0"/>
              <a:t>M</a:t>
            </a:r>
            <a:r>
              <a:rPr lang="en-US" dirty="0"/>
              <a:t>odel-agnostic </a:t>
            </a:r>
          </a:p>
          <a:p>
            <a:r>
              <a:rPr lang="en-US" b="1" dirty="0"/>
              <a:t>E</a:t>
            </a:r>
            <a:r>
              <a:rPr lang="en-US" dirty="0"/>
              <a:t>xplanations</a:t>
            </a:r>
          </a:p>
          <a:p>
            <a:endParaRPr lang="en-US" dirty="0"/>
          </a:p>
          <a:p>
            <a:r>
              <a:rPr lang="en-US" dirty="0"/>
              <a:t>What do each of those contributions represent?</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29</a:t>
            </a:fld>
            <a:endParaRPr lang="en-US"/>
          </a:p>
        </p:txBody>
      </p:sp>
    </p:spTree>
    <p:extLst>
      <p:ext uri="{BB962C8B-B14F-4D97-AF65-F5344CB8AC3E}">
        <p14:creationId xmlns:p14="http://schemas.microsoft.com/office/powerpoint/2010/main" val="30016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a:t>
            </a:r>
          </a:p>
        </p:txBody>
      </p:sp>
    </p:spTree>
    <p:extLst>
      <p:ext uri="{BB962C8B-B14F-4D97-AF65-F5344CB8AC3E}">
        <p14:creationId xmlns:p14="http://schemas.microsoft.com/office/powerpoint/2010/main" val="3698881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(cont.)</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endParaRPr lang="en-US" dirty="0"/>
          </a:p>
          <a:p>
            <a:r>
              <a:rPr lang="en-US" b="1" dirty="0"/>
              <a:t>Local fidelity</a:t>
            </a:r>
            <a:r>
              <a:rPr lang="en-US" dirty="0"/>
              <a:t>: The explanation should be able to explain how the model behaves for individual observations. </a:t>
            </a:r>
          </a:p>
          <a:p>
            <a:endParaRPr lang="en-US" b="1" dirty="0"/>
          </a:p>
          <a:p>
            <a:r>
              <a:rPr lang="en-US" b="1" dirty="0"/>
              <a:t>Interpretable</a:t>
            </a:r>
            <a:r>
              <a:rPr lang="en-US" dirty="0"/>
              <a:t>: The explanation must be easy to understand by humans (but may depend on the target audience). </a:t>
            </a:r>
            <a:endParaRPr lang="en-US" b="1" dirty="0"/>
          </a:p>
          <a:p>
            <a:endParaRPr lang="en-US" b="1" dirty="0"/>
          </a:p>
          <a:p>
            <a:r>
              <a:rPr lang="en-US" b="1" dirty="0"/>
              <a:t>Model-agnostic</a:t>
            </a:r>
            <a:r>
              <a:rPr lang="en-US" dirty="0"/>
              <a:t>: The method should be able to explain any model. </a:t>
            </a:r>
          </a:p>
          <a:p>
            <a:endParaRPr lang="en-US" b="1" dirty="0"/>
          </a:p>
          <a:p>
            <a:r>
              <a:rPr lang="en-US" b="1" dirty="0"/>
              <a:t>Explanations</a:t>
            </a:r>
            <a:r>
              <a:rPr lang="en-US" dirty="0"/>
              <a:t>: self-explanatory </a:t>
            </a:r>
            <a:r>
              <a:rPr lang="en-US" dirty="0">
                <a:sym typeface="Wingdings" pitchFamily="2" charset="2"/>
              </a:rPr>
              <a:t>. This is the whole goal.</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30</a:t>
            </a:fld>
            <a:endParaRPr lang="en-US"/>
          </a:p>
        </p:txBody>
      </p:sp>
    </p:spTree>
    <p:extLst>
      <p:ext uri="{BB962C8B-B14F-4D97-AF65-F5344CB8AC3E}">
        <p14:creationId xmlns:p14="http://schemas.microsoft.com/office/powerpoint/2010/main" val="1543014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in a nutshell</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effectLst/>
              </a:rPr>
              <a:t>The approach is to use a directly interpretable model (aka,</a:t>
            </a:r>
            <a:r>
              <a:rPr lang="en-US" dirty="0"/>
              <a:t> linear regression</a:t>
            </a:r>
            <a:r>
              <a:rPr lang="en-US" dirty="0">
                <a:effectLst/>
              </a:rPr>
              <a:t>) to help explain a model that is not directly interpretable.</a:t>
            </a:r>
          </a:p>
          <a:p>
            <a:endParaRPr lang="en-US" dirty="0"/>
          </a:p>
          <a:p>
            <a:r>
              <a:rPr lang="en-US" dirty="0"/>
              <a:t>To interpret how predictors are related to the response for a specific observation, synthetic data are created by perturbing that observations’ </a:t>
            </a:r>
            <a:r>
              <a:rPr lang="en-US" i="1" dirty="0" err="1"/>
              <a:t>X</a:t>
            </a:r>
            <a:r>
              <a:rPr lang="en-US" dirty="0" err="1"/>
              <a:t>s</a:t>
            </a:r>
            <a:r>
              <a:rPr lang="en-US" dirty="0"/>
              <a:t>.  Then the original model is used to create new </a:t>
            </a:r>
            <a:r>
              <a:rPr lang="en-US" i="1" dirty="0"/>
              <a:t>Y</a:t>
            </a:r>
            <a:r>
              <a:rPr lang="en-US" dirty="0"/>
              <a:t>s. </a:t>
            </a:r>
          </a:p>
          <a:p>
            <a:endParaRPr lang="en-US" dirty="0"/>
          </a:p>
          <a:p>
            <a:r>
              <a:rPr lang="en-US" dirty="0"/>
              <a:t>The interpretable model is then fit to the synthetic data, and the results are saved.</a:t>
            </a:r>
          </a:p>
          <a:p>
            <a:endParaRPr lang="en-US" dirty="0"/>
          </a:p>
          <a:p>
            <a:r>
              <a:rPr lang="en-US" dirty="0"/>
              <a:t> </a:t>
            </a:r>
            <a:endParaRPr lang="en-US" dirty="0">
              <a:effectLst/>
            </a:endParaRP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31</a:t>
            </a:fld>
            <a:endParaRPr lang="en-US"/>
          </a:p>
        </p:txBody>
      </p:sp>
    </p:spTree>
    <p:extLst>
      <p:ext uri="{BB962C8B-B14F-4D97-AF65-F5344CB8AC3E}">
        <p14:creationId xmlns:p14="http://schemas.microsoft.com/office/powerpoint/2010/main" val="32060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an illustrative picture</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32</a:t>
            </a:fld>
            <a:endParaRPr lang="en-US"/>
          </a:p>
        </p:txBody>
      </p:sp>
      <p:pic>
        <p:nvPicPr>
          <p:cNvPr id="8" name="Picture 7">
            <a:extLst>
              <a:ext uri="{FF2B5EF4-FFF2-40B4-BE49-F238E27FC236}">
                <a16:creationId xmlns:a16="http://schemas.microsoft.com/office/drawing/2014/main" id="{454C7EFA-4CEC-F541-B507-2E97A57A946A}"/>
              </a:ext>
            </a:extLst>
          </p:cNvPr>
          <p:cNvPicPr>
            <a:picLocks noChangeAspect="1"/>
          </p:cNvPicPr>
          <p:nvPr/>
        </p:nvPicPr>
        <p:blipFill>
          <a:blip r:embed="rId2"/>
          <a:stretch>
            <a:fillRect/>
          </a:stretch>
        </p:blipFill>
        <p:spPr>
          <a:xfrm>
            <a:off x="2165350" y="1041400"/>
            <a:ext cx="7861300" cy="4775200"/>
          </a:xfrm>
          <a:prstGeom prst="rect">
            <a:avLst/>
          </a:prstGeom>
        </p:spPr>
      </p:pic>
    </p:spTree>
    <p:extLst>
      <p:ext uri="{BB962C8B-B14F-4D97-AF65-F5344CB8AC3E}">
        <p14:creationId xmlns:p14="http://schemas.microsoft.com/office/powerpoint/2010/main" val="3242794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the algorithm</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118236" y="778300"/>
            <a:ext cx="10327008" cy="5451050"/>
          </a:xfrm>
        </p:spPr>
        <p:txBody>
          <a:bodyPr/>
          <a:lstStyle/>
          <a:p>
            <a:r>
              <a:rPr lang="en-US" dirty="0"/>
              <a:t>The 5-steps: </a:t>
            </a:r>
          </a:p>
          <a:p>
            <a:pPr marL="457200" indent="-457200">
              <a:buFont typeface="Arial" panose="020B0604020202020204" pitchFamily="34" charset="0"/>
              <a:buChar char="•"/>
            </a:pPr>
            <a:r>
              <a:rPr lang="en-US" b="1" dirty="0"/>
              <a:t>Select your observation of interest </a:t>
            </a:r>
            <a:r>
              <a:rPr lang="en-US" dirty="0"/>
              <a:t>for which you want to have an explanation of its black box prediction. </a:t>
            </a:r>
          </a:p>
          <a:p>
            <a:pPr marL="457200" indent="-457200">
              <a:buFont typeface="Arial" panose="020B0604020202020204" pitchFamily="34" charset="0"/>
              <a:buChar char="•"/>
            </a:pPr>
            <a:r>
              <a:rPr lang="en-US" b="1" dirty="0"/>
              <a:t>Perturb your observation </a:t>
            </a:r>
            <a:r>
              <a:rPr lang="en-US" dirty="0"/>
              <a:t>(</a:t>
            </a:r>
            <a:r>
              <a:rPr lang="en-US" dirty="0" err="1"/>
              <a:t>rx</a:t>
            </a:r>
            <a:r>
              <a:rPr lang="en-US" dirty="0"/>
              <a:t>: normal dist. perturbations for numerical predictors) and get the black box </a:t>
            </a:r>
            <a:r>
              <a:rPr lang="en-US" b="1" dirty="0"/>
              <a:t>predictions </a:t>
            </a:r>
            <a:r>
              <a:rPr lang="en-US" dirty="0"/>
              <a:t>for these new points. </a:t>
            </a:r>
          </a:p>
          <a:p>
            <a:pPr marL="457200" indent="-457200">
              <a:buFont typeface="Arial" panose="020B0604020202020204" pitchFamily="34" charset="0"/>
              <a:buChar char="•"/>
            </a:pPr>
            <a:r>
              <a:rPr lang="en-US" b="1" dirty="0"/>
              <a:t>Weight the new observations </a:t>
            </a:r>
            <a:r>
              <a:rPr lang="en-US" dirty="0"/>
              <a:t>based on their proximity to the observation of interest. </a:t>
            </a:r>
          </a:p>
          <a:p>
            <a:pPr marL="457200" indent="-457200">
              <a:buFont typeface="Arial" panose="020B0604020202020204" pitchFamily="34" charset="0"/>
              <a:buChar char="•"/>
            </a:pPr>
            <a:r>
              <a:rPr lang="en-US" b="1" dirty="0"/>
              <a:t>Train an interpretable local model </a:t>
            </a:r>
            <a:r>
              <a:rPr lang="en-US" dirty="0"/>
              <a:t>(decision tree or linear regression with Ridge penalty)</a:t>
            </a:r>
            <a:r>
              <a:rPr lang="en-US" b="1" dirty="0"/>
              <a:t> </a:t>
            </a:r>
            <a:r>
              <a:rPr lang="en-US" dirty="0"/>
              <a:t>on the weighted, perturbed observations.   </a:t>
            </a:r>
          </a:p>
          <a:p>
            <a:pPr marL="457200" indent="-457200">
              <a:buFont typeface="Arial" panose="020B0604020202020204" pitchFamily="34" charset="0"/>
              <a:buChar char="•"/>
            </a:pPr>
            <a:r>
              <a:rPr lang="en-US" dirty="0"/>
              <a:t>Explain the prediction by </a:t>
            </a:r>
            <a:r>
              <a:rPr lang="en-US" b="1" dirty="0"/>
              <a:t>interpreting the local model</a:t>
            </a:r>
            <a:r>
              <a:rPr lang="en-US" dirty="0"/>
              <a:t>. </a:t>
            </a:r>
            <a:endParaRPr lang="en-US" dirty="0">
              <a:effectLst/>
            </a:endParaRP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33</a:t>
            </a:fld>
            <a:endParaRPr lang="en-US"/>
          </a:p>
        </p:txBody>
      </p:sp>
    </p:spTree>
    <p:extLst>
      <p:ext uri="{BB962C8B-B14F-4D97-AF65-F5344CB8AC3E}">
        <p14:creationId xmlns:p14="http://schemas.microsoft.com/office/powerpoint/2010/main" val="74187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Pros and Cons</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898358" y="949750"/>
            <a:ext cx="10451636" cy="5451050"/>
          </a:xfrm>
        </p:spPr>
        <p:txBody>
          <a:bodyPr/>
          <a:lstStyle/>
          <a:p>
            <a:r>
              <a:rPr lang="en-US" b="1" dirty="0"/>
              <a:t>Advantages: </a:t>
            </a:r>
            <a:endParaRPr lang="en-US" dirty="0"/>
          </a:p>
          <a:p>
            <a:pPr marL="457200" indent="-457200">
              <a:buFontTx/>
              <a:buChar char="-"/>
            </a:pPr>
            <a:r>
              <a:rPr lang="en-US" dirty="0"/>
              <a:t>Easy to apply LIME to tabular data, text data, and images </a:t>
            </a:r>
          </a:p>
          <a:p>
            <a:pPr marL="457200" indent="-457200">
              <a:buFontTx/>
              <a:buChar char="-"/>
            </a:pPr>
            <a:r>
              <a:rPr lang="en-US" dirty="0"/>
              <a:t>They make </a:t>
            </a:r>
            <a:r>
              <a:rPr lang="en-US" b="1" dirty="0"/>
              <a:t>human-friendly </a:t>
            </a:r>
            <a:r>
              <a:rPr lang="en-US" dirty="0"/>
              <a:t>explanations. </a:t>
            </a:r>
          </a:p>
          <a:p>
            <a:pPr marL="457200" indent="-457200">
              <a:buFontTx/>
              <a:buChar char="-"/>
            </a:pPr>
            <a:r>
              <a:rPr lang="en-US" dirty="0"/>
              <a:t>Comes with a </a:t>
            </a:r>
            <a:r>
              <a:rPr lang="en-US" b="1" dirty="0"/>
              <a:t>fidelity measure </a:t>
            </a:r>
            <a:r>
              <a:rPr lang="en-US" dirty="0"/>
              <a:t>that gives us a good idea of how reliable the interpretable model is in explaining the black box predictions. </a:t>
            </a:r>
          </a:p>
          <a:p>
            <a:r>
              <a:rPr lang="en-US" b="1" dirty="0"/>
              <a:t>Disadvantages: </a:t>
            </a:r>
          </a:p>
          <a:p>
            <a:pPr marL="457200" indent="-457200">
              <a:buFontTx/>
              <a:buChar char="-"/>
            </a:pPr>
            <a:r>
              <a:rPr lang="en-US" dirty="0"/>
              <a:t>The correct definition of the neighborhood is a very big, unsolved problem when using LIME with tabular data leading to </a:t>
            </a:r>
            <a:r>
              <a:rPr lang="en-US" b="1" dirty="0"/>
              <a:t>instability</a:t>
            </a:r>
            <a:r>
              <a:rPr lang="en-US" dirty="0"/>
              <a:t>. </a:t>
            </a:r>
          </a:p>
          <a:p>
            <a:pPr marL="457200" indent="-457200">
              <a:buFontTx/>
              <a:buChar char="-"/>
            </a:pPr>
            <a:r>
              <a:rPr lang="en-US" dirty="0"/>
              <a:t>Interpretations are single </a:t>
            </a:r>
            <a:r>
              <a:rPr lang="en-US" b="1" dirty="0"/>
              <a:t>observation-specific</a:t>
            </a:r>
            <a:r>
              <a:rPr lang="en-US" dirty="0"/>
              <a:t>.  Do not get easy generalities as to how</a:t>
            </a:r>
            <a:r>
              <a:rPr lang="en-US" i="1" dirty="0"/>
              <a:t> X </a:t>
            </a:r>
            <a:r>
              <a:rPr lang="en-US" dirty="0"/>
              <a:t>relates to </a:t>
            </a:r>
            <a:r>
              <a:rPr lang="en-US" i="1" dirty="0"/>
              <a:t>Y</a:t>
            </a:r>
            <a:r>
              <a:rPr lang="en-US" dirty="0"/>
              <a:t>.</a:t>
            </a:r>
            <a:endParaRPr lang="en-US" dirty="0">
              <a:effectLst/>
            </a:endParaRP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34</a:t>
            </a:fld>
            <a:endParaRPr lang="en-US"/>
          </a:p>
        </p:txBody>
      </p:sp>
    </p:spTree>
    <p:extLst>
      <p:ext uri="{BB962C8B-B14F-4D97-AF65-F5344CB8AC3E}">
        <p14:creationId xmlns:p14="http://schemas.microsoft.com/office/powerpoint/2010/main" val="647131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LIME: the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898358" y="814647"/>
                <a:ext cx="10805962" cy="5586153"/>
              </a:xfrm>
            </p:spPr>
            <p:txBody>
              <a:bodyPr/>
              <a:lstStyle/>
              <a:p>
                <a:endParaRPr lang="en-US" sz="2600" i="1" dirty="0">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600" i="1" smtClean="0">
                          <a:effectLst/>
                          <a:latin typeface="Cambria Math" panose="02040503050406030204" pitchFamily="18" charset="0"/>
                          <a:ea typeface="Cambria Math" panose="02040503050406030204" pitchFamily="18" charset="0"/>
                        </a:rPr>
                        <m:t>𝜉</m:t>
                      </m:r>
                      <m:d>
                        <m:dPr>
                          <m:ctrlPr>
                            <a:rPr lang="en-US" sz="2600" b="0" i="1" smtClean="0">
                              <a:effectLst/>
                              <a:latin typeface="Cambria Math" panose="02040503050406030204" pitchFamily="18" charset="0"/>
                              <a:ea typeface="Cambria Math" panose="02040503050406030204" pitchFamily="18" charset="0"/>
                            </a:rPr>
                          </m:ctrlPr>
                        </m:dPr>
                        <m:e>
                          <m:r>
                            <a:rPr lang="en-US" sz="2600" b="0" i="1" smtClean="0">
                              <a:effectLst/>
                              <a:latin typeface="Cambria Math" panose="02040503050406030204" pitchFamily="18" charset="0"/>
                              <a:ea typeface="Cambria Math" panose="02040503050406030204" pitchFamily="18" charset="0"/>
                            </a:rPr>
                            <m:t>𝑥</m:t>
                          </m:r>
                        </m:e>
                      </m:d>
                      <m:r>
                        <a:rPr lang="en-US" sz="2600" b="0" i="1" smtClean="0">
                          <a:effectLst/>
                          <a:latin typeface="Cambria Math" panose="02040503050406030204" pitchFamily="18" charset="0"/>
                          <a:ea typeface="Cambria Math" panose="02040503050406030204" pitchFamily="18" charset="0"/>
                        </a:rPr>
                        <m:t>=</m:t>
                      </m:r>
                      <m:func>
                        <m:funcPr>
                          <m:ctrlPr>
                            <a:rPr lang="en-US" sz="2600" b="0" i="1" smtClean="0">
                              <a:effectLst/>
                              <a:latin typeface="Cambria Math" panose="02040503050406030204" pitchFamily="18" charset="0"/>
                              <a:ea typeface="Cambria Math" panose="02040503050406030204" pitchFamily="18" charset="0"/>
                            </a:rPr>
                          </m:ctrlPr>
                        </m:funcPr>
                        <m:fName>
                          <m:limLow>
                            <m:limLowPr>
                              <m:ctrlPr>
                                <a:rPr lang="en-US" sz="2600" b="0" i="1" smtClean="0">
                                  <a:effectLst/>
                                  <a:latin typeface="Cambria Math" panose="02040503050406030204" pitchFamily="18" charset="0"/>
                                  <a:ea typeface="Cambria Math" panose="02040503050406030204" pitchFamily="18" charset="0"/>
                                </a:rPr>
                              </m:ctrlPr>
                            </m:limLowPr>
                            <m:e>
                              <m:r>
                                <m:rPr>
                                  <m:sty m:val="p"/>
                                </m:rPr>
                                <a:rPr lang="en-US" sz="2600" b="0" i="0" smtClean="0">
                                  <a:effectLst/>
                                  <a:latin typeface="Cambria Math" panose="02040503050406030204" pitchFamily="18" charset="0"/>
                                  <a:ea typeface="Cambria Math" panose="02040503050406030204" pitchFamily="18" charset="0"/>
                                </a:rPr>
                                <m:t>argmin</m:t>
                              </m:r>
                            </m:e>
                            <m:lim>
                              <m:r>
                                <a:rPr lang="en-US" sz="2600" b="0" i="1" smtClean="0">
                                  <a:effectLst/>
                                  <a:latin typeface="Cambria Math" panose="02040503050406030204" pitchFamily="18" charset="0"/>
                                  <a:ea typeface="Cambria Math" panose="02040503050406030204" pitchFamily="18" charset="0"/>
                                </a:rPr>
                                <m:t>𝑔</m:t>
                              </m:r>
                              <m:r>
                                <a:rPr lang="en-US" sz="2600" b="0" i="1" smtClean="0">
                                  <a:effectLst/>
                                  <a:latin typeface="Cambria Math" panose="02040503050406030204" pitchFamily="18" charset="0"/>
                                  <a:ea typeface="Cambria Math" panose="02040503050406030204" pitchFamily="18" charset="0"/>
                                </a:rPr>
                                <m:t>∈</m:t>
                              </m:r>
                              <m:r>
                                <a:rPr lang="en-US" sz="2600" b="0" i="1" smtClean="0">
                                  <a:effectLst/>
                                  <a:latin typeface="Cambria Math" panose="02040503050406030204" pitchFamily="18" charset="0"/>
                                  <a:ea typeface="Cambria Math" panose="02040503050406030204" pitchFamily="18" charset="0"/>
                                </a:rPr>
                                <m:t>𝐺</m:t>
                              </m:r>
                            </m:lim>
                          </m:limLow>
                        </m:fName>
                        <m:e>
                          <m:r>
                            <a:rPr lang="en-US" sz="2600" b="0" i="1" smtClean="0">
                              <a:effectLst/>
                              <a:latin typeface="Cambria Math" panose="02040503050406030204" pitchFamily="18" charset="0"/>
                              <a:ea typeface="Cambria Math" panose="02040503050406030204" pitchFamily="18" charset="0"/>
                            </a:rPr>
                            <m:t>ℒ</m:t>
                          </m:r>
                          <m:r>
                            <a:rPr lang="en-US" sz="2600" b="0" i="1" smtClean="0">
                              <a:effectLst/>
                              <a:latin typeface="Cambria Math" panose="02040503050406030204" pitchFamily="18" charset="0"/>
                              <a:ea typeface="Cambria Math" panose="02040503050406030204" pitchFamily="18" charset="0"/>
                            </a:rPr>
                            <m:t>(</m:t>
                          </m:r>
                          <m:r>
                            <a:rPr lang="en-US" sz="2600" b="0" i="1" smtClean="0">
                              <a:effectLst/>
                              <a:latin typeface="Cambria Math" panose="02040503050406030204" pitchFamily="18" charset="0"/>
                              <a:ea typeface="Cambria Math" panose="02040503050406030204" pitchFamily="18" charset="0"/>
                            </a:rPr>
                            <m:t>𝑓</m:t>
                          </m:r>
                          <m:r>
                            <a:rPr lang="en-US" sz="2600" b="0" i="1" smtClean="0">
                              <a:effectLst/>
                              <a:latin typeface="Cambria Math" panose="02040503050406030204" pitchFamily="18" charset="0"/>
                              <a:ea typeface="Cambria Math" panose="02040503050406030204" pitchFamily="18" charset="0"/>
                            </a:rPr>
                            <m:t>,</m:t>
                          </m:r>
                          <m:r>
                            <a:rPr lang="en-US" sz="2600" b="0" i="1" smtClean="0">
                              <a:effectLst/>
                              <a:latin typeface="Cambria Math" panose="02040503050406030204" pitchFamily="18" charset="0"/>
                              <a:ea typeface="Cambria Math" panose="02040503050406030204" pitchFamily="18" charset="0"/>
                            </a:rPr>
                            <m:t>𝑔</m:t>
                          </m:r>
                          <m:r>
                            <a:rPr lang="en-US" sz="2600" b="0" i="1" smtClean="0">
                              <a:effectLst/>
                              <a:latin typeface="Cambria Math" panose="02040503050406030204" pitchFamily="18" charset="0"/>
                              <a:ea typeface="Cambria Math" panose="02040503050406030204" pitchFamily="18" charset="0"/>
                            </a:rPr>
                            <m:t>,</m:t>
                          </m:r>
                          <m:sSub>
                            <m:sSubPr>
                              <m:ctrlPr>
                                <a:rPr lang="en-US" sz="2600" b="0" i="1" smtClean="0">
                                  <a:effectLst/>
                                  <a:latin typeface="Cambria Math" panose="02040503050406030204" pitchFamily="18" charset="0"/>
                                  <a:ea typeface="Cambria Math" panose="02040503050406030204" pitchFamily="18" charset="0"/>
                                </a:rPr>
                              </m:ctrlPr>
                            </m:sSubPr>
                            <m:e>
                              <m:r>
                                <m:rPr>
                                  <m:sty m:val="p"/>
                                </m:rPr>
                                <a:rPr lang="en-US" sz="2600" b="0" i="0" smtClean="0">
                                  <a:effectLst/>
                                  <a:latin typeface="Cambria Math" panose="02040503050406030204" pitchFamily="18" charset="0"/>
                                  <a:ea typeface="Cambria Math" panose="02040503050406030204" pitchFamily="18" charset="0"/>
                                </a:rPr>
                                <m:t>Π</m:t>
                              </m:r>
                            </m:e>
                            <m:sub>
                              <m:r>
                                <a:rPr lang="en-US" sz="2600" b="0" i="1" smtClean="0">
                                  <a:effectLst/>
                                  <a:latin typeface="Cambria Math" panose="02040503050406030204" pitchFamily="18" charset="0"/>
                                  <a:ea typeface="Cambria Math" panose="02040503050406030204" pitchFamily="18" charset="0"/>
                                </a:rPr>
                                <m:t>𝑥</m:t>
                              </m:r>
                            </m:sub>
                          </m:sSub>
                          <m:r>
                            <a:rPr lang="en-US" sz="2600" b="0" i="1" smtClean="0">
                              <a:effectLst/>
                              <a:latin typeface="Cambria Math" panose="02040503050406030204" pitchFamily="18" charset="0"/>
                              <a:ea typeface="Cambria Math" panose="02040503050406030204" pitchFamily="18" charset="0"/>
                            </a:rPr>
                            <m:t>)</m:t>
                          </m:r>
                        </m:e>
                      </m:func>
                      <m:r>
                        <a:rPr lang="en-US" sz="2600" b="0" i="1" smtClean="0">
                          <a:effectLst/>
                          <a:latin typeface="Cambria Math" panose="02040503050406030204" pitchFamily="18" charset="0"/>
                          <a:ea typeface="Cambria Math" panose="02040503050406030204" pitchFamily="18" charset="0"/>
                        </a:rPr>
                        <m:t>+</m:t>
                      </m:r>
                      <m:r>
                        <m:rPr>
                          <m:sty m:val="p"/>
                        </m:rPr>
                        <a:rPr lang="en-US" sz="2600" b="0" i="0" smtClean="0">
                          <a:effectLst/>
                          <a:latin typeface="Cambria Math" panose="02040503050406030204" pitchFamily="18" charset="0"/>
                          <a:ea typeface="Cambria Math" panose="02040503050406030204" pitchFamily="18" charset="0"/>
                        </a:rPr>
                        <m:t>Ω</m:t>
                      </m:r>
                      <m:r>
                        <a:rPr lang="en-US" sz="2600" b="0" i="1" smtClean="0">
                          <a:effectLst/>
                          <a:latin typeface="Cambria Math" panose="02040503050406030204" pitchFamily="18" charset="0"/>
                          <a:ea typeface="Cambria Math" panose="02040503050406030204" pitchFamily="18" charset="0"/>
                        </a:rPr>
                        <m:t>(</m:t>
                      </m:r>
                      <m:r>
                        <a:rPr lang="en-US" sz="2600" b="0" i="1" smtClean="0">
                          <a:effectLst/>
                          <a:latin typeface="Cambria Math" panose="02040503050406030204" pitchFamily="18" charset="0"/>
                          <a:ea typeface="Cambria Math" panose="02040503050406030204" pitchFamily="18" charset="0"/>
                        </a:rPr>
                        <m:t>𝑔</m:t>
                      </m:r>
                      <m:r>
                        <a:rPr lang="en-US" sz="2600" b="0" i="1" smtClean="0">
                          <a:effectLst/>
                          <a:latin typeface="Cambria Math" panose="02040503050406030204" pitchFamily="18" charset="0"/>
                          <a:ea typeface="Cambria Math" panose="02040503050406030204" pitchFamily="18" charset="0"/>
                        </a:rPr>
                        <m:t>)</m:t>
                      </m:r>
                    </m:oMath>
                  </m:oMathPara>
                </a14:m>
                <a:endParaRPr lang="en-US" sz="2600" dirty="0"/>
              </a:p>
              <a:p>
                <a:pPr marL="457200" indent="-457200">
                  <a:buFontTx/>
                  <a:buChar char="-"/>
                </a:pPr>
                <a14:m>
                  <m:oMath xmlns:m="http://schemas.openxmlformats.org/officeDocument/2006/math">
                    <m:r>
                      <a:rPr lang="en-US" sz="2600" i="1">
                        <a:latin typeface="Cambria Math" panose="02040503050406030204" pitchFamily="18" charset="0"/>
                        <a:ea typeface="Cambria Math" panose="02040503050406030204" pitchFamily="18" charset="0"/>
                      </a:rPr>
                      <m:t>𝑥</m:t>
                    </m:r>
                    <m:r>
                      <a:rPr lang="en-US" sz="2600" i="1">
                        <a:latin typeface="Cambria Math" panose="02040503050406030204" pitchFamily="18" charset="0"/>
                        <a:ea typeface="Cambria Math" panose="02040503050406030204" pitchFamily="18" charset="0"/>
                      </a:rPr>
                      <m:t> </m:t>
                    </m:r>
                  </m:oMath>
                </a14:m>
                <a:r>
                  <a:rPr lang="en-US" sz="2600" dirty="0">
                    <a:latin typeface="Cambria Math" panose="02040503050406030204" pitchFamily="18" charset="0"/>
                    <a:ea typeface="Cambria Math" panose="02040503050406030204" pitchFamily="18" charset="0"/>
                  </a:rPr>
                  <a:t>is a specific observation at which you want to do interpretations</a:t>
                </a:r>
                <a:endParaRPr lang="en-US" sz="2600" i="1" dirty="0">
                  <a:latin typeface="Cambria Math" panose="02040503050406030204" pitchFamily="18" charset="0"/>
                  <a:ea typeface="Cambria Math" panose="02040503050406030204" pitchFamily="18" charset="0"/>
                </a:endParaRPr>
              </a:p>
              <a:p>
                <a:pPr marL="457200" indent="-457200">
                  <a:buFontTx/>
                  <a:buChar char="-"/>
                </a:pPr>
                <a14:m>
                  <m:oMath xmlns:m="http://schemas.openxmlformats.org/officeDocument/2006/math">
                    <m:r>
                      <a:rPr lang="en-US" sz="2600" i="1">
                        <a:latin typeface="Cambria Math" panose="02040503050406030204" pitchFamily="18" charset="0"/>
                        <a:ea typeface="Cambria Math" panose="02040503050406030204" pitchFamily="18" charset="0"/>
                      </a:rPr>
                      <m:t>𝑓</m:t>
                    </m:r>
                  </m:oMath>
                </a14:m>
                <a:r>
                  <a:rPr lang="en-US" sz="2600" dirty="0"/>
                  <a:t> is the machine learning model that is hard to explain</a:t>
                </a:r>
              </a:p>
              <a:p>
                <a:pPr marL="457200" indent="-457200">
                  <a:buFontTx/>
                  <a:buChar char="-"/>
                </a:pPr>
                <a14:m>
                  <m:oMath xmlns:m="http://schemas.openxmlformats.org/officeDocument/2006/math">
                    <m:r>
                      <a:rPr lang="en-US" sz="2600" i="1">
                        <a:latin typeface="Cambria Math" panose="02040503050406030204" pitchFamily="18" charset="0"/>
                        <a:ea typeface="Cambria Math" panose="02040503050406030204" pitchFamily="18" charset="0"/>
                      </a:rPr>
                      <m:t>𝐺</m:t>
                    </m:r>
                  </m:oMath>
                </a14:m>
                <a:r>
                  <a:rPr lang="en-US" sz="2600" dirty="0">
                    <a:effectLst/>
                  </a:rPr>
                  <a:t> is the class of interpretable models you are considering using to explain </a:t>
                </a:r>
                <a14:m>
                  <m:oMath xmlns:m="http://schemas.openxmlformats.org/officeDocument/2006/math">
                    <m:r>
                      <a:rPr lang="en-US" sz="2600" i="1">
                        <a:latin typeface="Cambria Math" panose="02040503050406030204" pitchFamily="18" charset="0"/>
                        <a:ea typeface="Cambria Math" panose="02040503050406030204" pitchFamily="18" charset="0"/>
                      </a:rPr>
                      <m:t>𝑓</m:t>
                    </m:r>
                  </m:oMath>
                </a14:m>
                <a:r>
                  <a:rPr lang="en-US" sz="2600" dirty="0">
                    <a:effectLst/>
                  </a:rPr>
                  <a:t>, and</a:t>
                </a:r>
                <a:r>
                  <a:rPr lang="en-US" sz="2600" dirty="0">
                    <a:ea typeface="Cambria Math" panose="02040503050406030204" pitchFamily="18" charset="0"/>
                  </a:rPr>
                  <a:t> </a:t>
                </a:r>
                <a14:m>
                  <m:oMath xmlns:m="http://schemas.openxmlformats.org/officeDocument/2006/math">
                    <m:r>
                      <a:rPr lang="en-US" sz="2600" i="1">
                        <a:latin typeface="Cambria Math" panose="02040503050406030204" pitchFamily="18" charset="0"/>
                        <a:ea typeface="Cambria Math" panose="02040503050406030204" pitchFamily="18" charset="0"/>
                      </a:rPr>
                      <m:t>𝑔</m:t>
                    </m:r>
                  </m:oMath>
                </a14:m>
                <a:r>
                  <a:rPr lang="en-US" sz="2600" dirty="0">
                    <a:effectLst/>
                  </a:rPr>
                  <a:t> is the specific model use estimate</a:t>
                </a:r>
              </a:p>
              <a:p>
                <a:pPr marL="457200" indent="-457200">
                  <a:buFontTx/>
                  <a:buChar char="-"/>
                </a:pPr>
                <a14:m>
                  <m:oMath xmlns:m="http://schemas.openxmlformats.org/officeDocument/2006/math">
                    <m:r>
                      <a:rPr lang="en-US" sz="2600" i="1">
                        <a:latin typeface="Cambria Math" panose="02040503050406030204" pitchFamily="18" charset="0"/>
                        <a:ea typeface="Cambria Math" panose="02040503050406030204" pitchFamily="18" charset="0"/>
                      </a:rPr>
                      <m:t>ℒ</m:t>
                    </m:r>
                    <m:r>
                      <a:rPr lang="en-US" sz="2600" i="1">
                        <a:latin typeface="Cambria Math" panose="02040503050406030204" pitchFamily="18" charset="0"/>
                        <a:ea typeface="Cambria Math" panose="02040503050406030204" pitchFamily="18" charset="0"/>
                      </a:rPr>
                      <m:t> </m:t>
                    </m:r>
                  </m:oMath>
                </a14:m>
                <a:r>
                  <a:rPr lang="en-US" sz="2600" dirty="0">
                    <a:effectLst/>
                  </a:rPr>
                  <a:t> is a measure for how well </a:t>
                </a:r>
                <a14:m>
                  <m:oMath xmlns:m="http://schemas.openxmlformats.org/officeDocument/2006/math">
                    <m:r>
                      <a:rPr lang="en-US" sz="2600" i="1">
                        <a:latin typeface="Cambria Math" panose="02040503050406030204" pitchFamily="18" charset="0"/>
                        <a:ea typeface="Cambria Math" panose="02040503050406030204" pitchFamily="18" charset="0"/>
                      </a:rPr>
                      <m:t>𝑔</m:t>
                    </m:r>
                  </m:oMath>
                </a14:m>
                <a:r>
                  <a:rPr lang="en-US" sz="2600" dirty="0"/>
                  <a:t> </a:t>
                </a:r>
                <a:r>
                  <a:rPr lang="en-US" sz="2600" dirty="0">
                    <a:effectLst/>
                  </a:rPr>
                  <a:t>approximates </a:t>
                </a:r>
                <a14:m>
                  <m:oMath xmlns:m="http://schemas.openxmlformats.org/officeDocument/2006/math">
                    <m:r>
                      <a:rPr lang="en-US" sz="2600" i="1">
                        <a:latin typeface="Cambria Math" panose="02040503050406030204" pitchFamily="18" charset="0"/>
                        <a:ea typeface="Cambria Math" panose="02040503050406030204" pitchFamily="18" charset="0"/>
                      </a:rPr>
                      <m:t>𝑓</m:t>
                    </m:r>
                  </m:oMath>
                </a14:m>
                <a:endParaRPr lang="en-US" sz="2600" dirty="0">
                  <a:effectLst/>
                </a:endParaRPr>
              </a:p>
              <a:p>
                <a:pPr marL="457200" indent="-457200">
                  <a:buFontTx/>
                  <a:buChar char="-"/>
                </a:pP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m:rPr>
                            <m:sty m:val="p"/>
                          </m:rPr>
                          <a:rPr lang="en-US" sz="2600">
                            <a:latin typeface="Cambria Math" panose="02040503050406030204" pitchFamily="18" charset="0"/>
                            <a:ea typeface="Cambria Math" panose="02040503050406030204" pitchFamily="18" charset="0"/>
                          </a:rPr>
                          <m:t>Π</m:t>
                        </m:r>
                      </m:e>
                      <m:sub>
                        <m:r>
                          <a:rPr lang="en-US" sz="2600" i="1">
                            <a:latin typeface="Cambria Math" panose="02040503050406030204" pitchFamily="18" charset="0"/>
                            <a:ea typeface="Cambria Math" panose="02040503050406030204" pitchFamily="18" charset="0"/>
                          </a:rPr>
                          <m:t>𝑥</m:t>
                        </m:r>
                      </m:sub>
                    </m:sSub>
                    <m:r>
                      <a:rPr lang="en-US" sz="2600" i="1">
                        <a:latin typeface="Cambria Math" panose="02040503050406030204" pitchFamily="18" charset="0"/>
                        <a:ea typeface="Cambria Math" panose="02040503050406030204" pitchFamily="18" charset="0"/>
                      </a:rPr>
                      <m:t> </m:t>
                    </m:r>
                  </m:oMath>
                </a14:m>
                <a:r>
                  <a:rPr lang="en-US" sz="2600" dirty="0"/>
                  <a:t>is the locality/neighborhood of the observation being used around </a:t>
                </a:r>
                <a14:m>
                  <m:oMath xmlns:m="http://schemas.openxmlformats.org/officeDocument/2006/math">
                    <m:r>
                      <a:rPr lang="en-US" sz="2600" i="1">
                        <a:latin typeface="Cambria Math" panose="02040503050406030204" pitchFamily="18" charset="0"/>
                        <a:ea typeface="Cambria Math" panose="02040503050406030204" pitchFamily="18" charset="0"/>
                      </a:rPr>
                      <m:t>𝑥</m:t>
                    </m:r>
                    <m:r>
                      <a:rPr lang="en-US" sz="2600" i="1">
                        <a:latin typeface="Cambria Math" panose="02040503050406030204" pitchFamily="18" charset="0"/>
                        <a:ea typeface="Cambria Math" panose="02040503050406030204" pitchFamily="18" charset="0"/>
                      </a:rPr>
                      <m:t> </m:t>
                    </m:r>
                  </m:oMath>
                </a14:m>
                <a:endParaRPr lang="en-US" sz="2600" dirty="0"/>
              </a:p>
              <a:p>
                <a:pPr marL="457200" indent="-457200">
                  <a:buFontTx/>
                  <a:buChar char="-"/>
                </a:pPr>
                <a14:m>
                  <m:oMath xmlns:m="http://schemas.openxmlformats.org/officeDocument/2006/math">
                    <m:r>
                      <m:rPr>
                        <m:sty m:val="p"/>
                      </m:rPr>
                      <a:rPr lang="en-US" sz="2600">
                        <a:latin typeface="Cambria Math" panose="02040503050406030204" pitchFamily="18" charset="0"/>
                        <a:ea typeface="Cambria Math" panose="02040503050406030204" pitchFamily="18" charset="0"/>
                      </a:rPr>
                      <m:t>Ω</m:t>
                    </m:r>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𝑔</m:t>
                    </m:r>
                    <m:r>
                      <a:rPr lang="en-US" sz="2600" i="1">
                        <a:latin typeface="Cambria Math" panose="02040503050406030204" pitchFamily="18" charset="0"/>
                        <a:ea typeface="Cambria Math" panose="02040503050406030204" pitchFamily="18" charset="0"/>
                      </a:rPr>
                      <m:t>)</m:t>
                    </m:r>
                  </m:oMath>
                </a14:m>
                <a:r>
                  <a:rPr lang="en-US" sz="2600" dirty="0"/>
                  <a:t> is the restriction placed on </a:t>
                </a:r>
                <a14:m>
                  <m:oMath xmlns:m="http://schemas.openxmlformats.org/officeDocument/2006/math">
                    <m:r>
                      <a:rPr lang="en-US" sz="2600" i="1">
                        <a:latin typeface="Cambria Math" panose="02040503050406030204" pitchFamily="18" charset="0"/>
                        <a:ea typeface="Cambria Math" panose="02040503050406030204" pitchFamily="18" charset="0"/>
                      </a:rPr>
                      <m:t>𝑔</m:t>
                    </m:r>
                  </m:oMath>
                </a14:m>
                <a:r>
                  <a:rPr lang="en-US" sz="2600" dirty="0"/>
                  <a:t> (number of non-zero entries, for example)</a:t>
                </a:r>
              </a:p>
              <a:p>
                <a:pPr marL="457200" indent="-457200">
                  <a:buFontTx/>
                  <a:buChar char="-"/>
                </a:pPr>
                <a14:m>
                  <m:oMath xmlns:m="http://schemas.openxmlformats.org/officeDocument/2006/math">
                    <m:r>
                      <a:rPr lang="en-US" sz="2600" i="1">
                        <a:latin typeface="Cambria Math" panose="02040503050406030204" pitchFamily="18" charset="0"/>
                        <a:ea typeface="Cambria Math" panose="02040503050406030204" pitchFamily="18" charset="0"/>
                      </a:rPr>
                      <m:t>𝜉</m:t>
                    </m:r>
                    <m:d>
                      <m:dPr>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𝑥</m:t>
                        </m:r>
                      </m:e>
                    </m:d>
                    <m:r>
                      <a:rPr lang="en-US" sz="2600" i="1">
                        <a:latin typeface="Cambria Math" panose="02040503050406030204" pitchFamily="18" charset="0"/>
                        <a:ea typeface="Cambria Math" panose="02040503050406030204" pitchFamily="18" charset="0"/>
                      </a:rPr>
                      <m:t> </m:t>
                    </m:r>
                  </m:oMath>
                </a14:m>
                <a:r>
                  <a:rPr lang="en-US" sz="2600" dirty="0"/>
                  <a:t>is the resulting interpretation of model </a:t>
                </a:r>
                <a14:m>
                  <m:oMath xmlns:m="http://schemas.openxmlformats.org/officeDocument/2006/math">
                    <m:r>
                      <a:rPr lang="en-US" sz="2600" i="1">
                        <a:latin typeface="Cambria Math" panose="02040503050406030204" pitchFamily="18" charset="0"/>
                        <a:ea typeface="Cambria Math" panose="02040503050406030204" pitchFamily="18" charset="0"/>
                      </a:rPr>
                      <m:t>𝑓</m:t>
                    </m:r>
                  </m:oMath>
                </a14:m>
                <a:r>
                  <a:rPr lang="en-US" sz="2600" dirty="0"/>
                  <a:t> using </a:t>
                </a:r>
                <a14:m>
                  <m:oMath xmlns:m="http://schemas.openxmlformats.org/officeDocument/2006/math">
                    <m:r>
                      <a:rPr lang="en-US" sz="2400" i="1">
                        <a:latin typeface="Cambria Math" panose="02040503050406030204" pitchFamily="18" charset="0"/>
                        <a:ea typeface="Cambria Math" panose="02040503050406030204" pitchFamily="18" charset="0"/>
                      </a:rPr>
                      <m:t>𝑔</m:t>
                    </m:r>
                    <m:r>
                      <a:rPr lang="en-US" sz="2400" i="1">
                        <a:latin typeface="Cambria Math" panose="02040503050406030204" pitchFamily="18" charset="0"/>
                        <a:ea typeface="Cambria Math" panose="02040503050406030204" pitchFamily="18" charset="0"/>
                      </a:rPr>
                      <m:t> </m:t>
                    </m:r>
                  </m:oMath>
                </a14:m>
                <a:r>
                  <a:rPr lang="en-US" sz="2600" dirty="0"/>
                  <a:t>at </a:t>
                </a:r>
                <a14:m>
                  <m:oMath xmlns:m="http://schemas.openxmlformats.org/officeDocument/2006/math">
                    <m:r>
                      <a:rPr lang="en-US" sz="2600" i="1">
                        <a:latin typeface="Cambria Math" panose="02040503050406030204" pitchFamily="18" charset="0"/>
                        <a:ea typeface="Cambria Math" panose="02040503050406030204" pitchFamily="18" charset="0"/>
                      </a:rPr>
                      <m:t>𝑥</m:t>
                    </m:r>
                  </m:oMath>
                </a14:m>
                <a:r>
                  <a:rPr lang="en-US" sz="2600" dirty="0"/>
                  <a:t>.</a:t>
                </a:r>
              </a:p>
              <a:p>
                <a:pPr marL="457200" indent="-457200">
                  <a:buFontTx/>
                  <a:buChar char="-"/>
                </a:pPr>
                <a:endParaRPr lang="en-US" sz="2600" dirty="0">
                  <a:effectLst/>
                </a:endParaRPr>
              </a:p>
              <a:p>
                <a:pPr marL="457200" indent="-457200">
                  <a:buFontTx/>
                  <a:buChar char="-"/>
                </a:pPr>
                <a:endParaRPr lang="en-US" sz="2600" dirty="0">
                  <a:effectLst/>
                </a:endParaRPr>
              </a:p>
              <a:p>
                <a:pPr marL="457200" indent="-457200">
                  <a:buFontTx/>
                  <a:buChar char="-"/>
                </a:pPr>
                <a:endParaRPr lang="en-US" sz="2600" dirty="0">
                  <a:effectLst/>
                </a:endParaRPr>
              </a:p>
            </p:txBody>
          </p:sp>
        </mc:Choice>
        <mc:Fallback xmlns="">
          <p:sp>
            <p:nvSpPr>
              <p:cNvPr id="3" name="Content Placeholder 2">
                <a:extLst>
                  <a:ext uri="{FF2B5EF4-FFF2-40B4-BE49-F238E27FC236}">
                    <a16:creationId xmlns:a16="http://schemas.microsoft.com/office/drawing/2014/main" id="{495B549F-CA5C-9C40-A783-EB5D78762AE9}"/>
                  </a:ext>
                </a:extLst>
              </p:cNvPr>
              <p:cNvSpPr>
                <a:spLocks noGrp="1" noRot="1" noChangeAspect="1" noMove="1" noResize="1" noEditPoints="1" noAdjustHandles="1" noChangeArrowheads="1" noChangeShapeType="1" noTextEdit="1"/>
              </p:cNvSpPr>
              <p:nvPr>
                <p:ph idx="1"/>
              </p:nvPr>
            </p:nvSpPr>
            <p:spPr>
              <a:xfrm>
                <a:off x="898358" y="814647"/>
                <a:ext cx="10805962" cy="5586153"/>
              </a:xfrm>
              <a:blipFill>
                <a:blip r:embed="rId2"/>
                <a:stretch>
                  <a:fillRect l="-7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35</a:t>
            </a:fld>
            <a:endParaRPr lang="en-US"/>
          </a:p>
        </p:txBody>
      </p:sp>
    </p:spTree>
    <p:extLst>
      <p:ext uri="{BB962C8B-B14F-4D97-AF65-F5344CB8AC3E}">
        <p14:creationId xmlns:p14="http://schemas.microsoft.com/office/powerpoint/2010/main" val="3254758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D14A-C44E-E547-B73F-50AD785FF072}"/>
              </a:ext>
            </a:extLst>
          </p:cNvPr>
          <p:cNvSpPr>
            <a:spLocks noGrp="1"/>
          </p:cNvSpPr>
          <p:nvPr>
            <p:ph type="title"/>
          </p:nvPr>
        </p:nvSpPr>
        <p:spPr/>
        <p:txBody>
          <a:bodyPr/>
          <a:lstStyle/>
          <a:p>
            <a:r>
              <a:rPr lang="en-US" dirty="0"/>
              <a:t>LIME: an output</a:t>
            </a:r>
          </a:p>
        </p:txBody>
      </p:sp>
      <p:sp>
        <p:nvSpPr>
          <p:cNvPr id="4" name="Slide Number Placeholder 3">
            <a:extLst>
              <a:ext uri="{FF2B5EF4-FFF2-40B4-BE49-F238E27FC236}">
                <a16:creationId xmlns:a16="http://schemas.microsoft.com/office/drawing/2014/main" id="{7A037F45-78F3-EE46-B388-E135B4F24964}"/>
              </a:ext>
            </a:extLst>
          </p:cNvPr>
          <p:cNvSpPr>
            <a:spLocks noGrp="1"/>
          </p:cNvSpPr>
          <p:nvPr>
            <p:ph type="sldNum" sz="quarter" idx="12"/>
          </p:nvPr>
        </p:nvSpPr>
        <p:spPr/>
        <p:txBody>
          <a:bodyPr/>
          <a:lstStyle/>
          <a:p>
            <a:fld id="{81B7CCDB-6D39-0547-B7B3-C80E39D6513A}" type="slidenum">
              <a:rPr lang="en-US" smtClean="0"/>
              <a:t>36</a:t>
            </a:fld>
            <a:endParaRPr lang="en-US"/>
          </a:p>
        </p:txBody>
      </p:sp>
      <p:pic>
        <p:nvPicPr>
          <p:cNvPr id="5" name="Picture 4">
            <a:extLst>
              <a:ext uri="{FF2B5EF4-FFF2-40B4-BE49-F238E27FC236}">
                <a16:creationId xmlns:a16="http://schemas.microsoft.com/office/drawing/2014/main" id="{5AA2846F-CEE8-B94C-802E-ACEACDC0C8C6}"/>
              </a:ext>
            </a:extLst>
          </p:cNvPr>
          <p:cNvPicPr>
            <a:picLocks noChangeAspect="1"/>
          </p:cNvPicPr>
          <p:nvPr/>
        </p:nvPicPr>
        <p:blipFill>
          <a:blip r:embed="rId2"/>
          <a:stretch>
            <a:fillRect/>
          </a:stretch>
        </p:blipFill>
        <p:spPr>
          <a:xfrm>
            <a:off x="2170786" y="1783147"/>
            <a:ext cx="7202727" cy="3818313"/>
          </a:xfrm>
          <a:prstGeom prst="rect">
            <a:avLst/>
          </a:prstGeom>
        </p:spPr>
      </p:pic>
    </p:spTree>
    <p:extLst>
      <p:ext uri="{BB962C8B-B14F-4D97-AF65-F5344CB8AC3E}">
        <p14:creationId xmlns:p14="http://schemas.microsoft.com/office/powerpoint/2010/main" val="314722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CE22-8766-8F4D-9E70-62BC57897FB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78D71C7-2797-A64C-80E0-A652E780A86F}"/>
              </a:ext>
            </a:extLst>
          </p:cNvPr>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a:extLst>
              <a:ext uri="{FF2B5EF4-FFF2-40B4-BE49-F238E27FC236}">
                <a16:creationId xmlns:a16="http://schemas.microsoft.com/office/drawing/2014/main" id="{A513A9DC-B6D3-3C4B-9858-2B349CF77F34}"/>
              </a:ext>
            </a:extLst>
          </p:cNvPr>
          <p:cNvPicPr>
            <a:picLocks noChangeAspect="1"/>
          </p:cNvPicPr>
          <p:nvPr/>
        </p:nvPicPr>
        <p:blipFill>
          <a:blip r:embed="rId2"/>
          <a:stretch>
            <a:fillRect/>
          </a:stretch>
        </p:blipFill>
        <p:spPr>
          <a:xfrm>
            <a:off x="3812674" y="1619295"/>
            <a:ext cx="3759200" cy="3759200"/>
          </a:xfrm>
          <a:prstGeom prst="rect">
            <a:avLst/>
          </a:prstGeom>
        </p:spPr>
      </p:pic>
    </p:spTree>
    <p:extLst>
      <p:ext uri="{BB962C8B-B14F-4D97-AF65-F5344CB8AC3E}">
        <p14:creationId xmlns:p14="http://schemas.microsoft.com/office/powerpoint/2010/main" val="3227360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Causal Effects and AB Testing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4322524"/>
          </a:xfrm>
        </p:spPr>
        <p:txBody>
          <a:bodyPr/>
          <a:lstStyle/>
          <a:p>
            <a:pPr marL="342900" indent="-342900">
              <a:buFont typeface="Arial" panose="020B0604020202020204" pitchFamily="34" charset="0"/>
              <a:buChar char="•"/>
            </a:pPr>
            <a:r>
              <a:rPr lang="en-US" dirty="0"/>
              <a:t>Causal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Experiments and </a:t>
            </a:r>
            <a:r>
              <a:rPr lang="en-US" i="1" dirty="0"/>
              <a:t>AB</a:t>
            </a:r>
            <a:r>
              <a:rPr lang="en-US" dirty="0"/>
              <a:t>-testing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a:t>t</a:t>
            </a:r>
            <a:r>
              <a:rPr lang="en-US" dirty="0"/>
              <a:t>-tests, binomial </a:t>
            </a:r>
            <a:r>
              <a:rPr lang="en-US" i="1" dirty="0"/>
              <a:t>z</a:t>
            </a:r>
            <a:r>
              <a:rPr lang="en-US" dirty="0"/>
              <a:t>-test, randomization tests, oh my!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Obama 2008 </a:t>
            </a:r>
          </a:p>
          <a:p>
            <a:pPr marL="342900" indent="-342900">
              <a:buFont typeface="Arial" panose="020B0604020202020204" pitchFamily="34" charset="0"/>
              <a:buChar char="•"/>
            </a:pPr>
            <a:endParaRPr lang="en-US" dirty="0"/>
          </a:p>
          <a:p>
            <a:endParaRPr lang="en-US" dirty="0"/>
          </a:p>
          <a:p>
            <a:endParaRPr lang="en-US" dirty="0"/>
          </a:p>
          <a:p>
            <a:endParaRPr lang="en-US" dirty="0"/>
          </a:p>
          <a:p>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614749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702197" y="983807"/>
                <a:ext cx="10787605" cy="5324396"/>
              </a:xfrm>
            </p:spPr>
            <p:txBody>
              <a:bodyPr/>
              <a:lstStyle/>
              <a:p>
                <a:r>
                  <a:rPr lang="en-US" sz="2800" dirty="0"/>
                  <a:t>In many of our methods (regression, for example) we often want to measure the association between two variables: the response, </a:t>
                </a:r>
                <a:r>
                  <a:rPr lang="en-US" sz="2800" i="1" dirty="0"/>
                  <a:t>Y</a:t>
                </a:r>
                <a:r>
                  <a:rPr lang="en-US" sz="2800" dirty="0"/>
                  <a:t>, and the predictor, </a:t>
                </a:r>
                <a:r>
                  <a:rPr lang="en-US" sz="2800" i="1" dirty="0"/>
                  <a:t>X</a:t>
                </a:r>
                <a:r>
                  <a:rPr lang="en-US" sz="2800" dirty="0"/>
                  <a:t>.  For example, this association is modeled by a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coefficient in regression, or amount of increase in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oMath>
                </a14:m>
                <a:r>
                  <a:rPr lang="en-US" sz="2800" dirty="0"/>
                  <a:t> in a regression tree associated with a predictor, etc...</a:t>
                </a:r>
              </a:p>
              <a:p>
                <a:endParaRPr lang="en-US" sz="2800" dirty="0"/>
              </a:p>
              <a:p>
                <a:r>
                  <a:rPr lang="en-US" sz="2800" dirty="0"/>
                  <a:t>If </a:t>
                </a:r>
                <a14:m>
                  <m:oMath xmlns:m="http://schemas.openxmlformats.org/officeDocument/2006/math">
                    <m:r>
                      <a:rPr lang="en-US" sz="2800" i="1" smtClean="0">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 </a:t>
                </a:r>
                <a:r>
                  <a:rPr lang="en-US" sz="2800" dirty="0"/>
                  <a:t>from zero (or amount of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oMath>
                </a14:m>
                <a:r>
                  <a:rPr lang="en-US" sz="2800" dirty="0"/>
                  <a:t> is greater than by chance alone), then there is evidence that the response is associated with the predictor.  </a:t>
                </a:r>
              </a:p>
              <a:p>
                <a:endParaRPr lang="en-US" sz="2800" dirty="0"/>
              </a:p>
              <a:p>
                <a:r>
                  <a:rPr lang="en-US" sz="2800" dirty="0"/>
                  <a:t>How can we determine if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is </a:t>
                </a:r>
                <a:r>
                  <a:rPr lang="en-US" sz="2800" i="1" dirty="0"/>
                  <a:t>significantly different</a:t>
                </a:r>
                <a:r>
                  <a:rPr lang="en-US" sz="2800" dirty="0"/>
                  <a:t> from zero in a model?</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702197" y="983807"/>
                <a:ext cx="10787605" cy="5324396"/>
              </a:xfrm>
              <a:blipFill>
                <a:blip r:embed="rId2"/>
                <a:stretch>
                  <a:fillRect l="-1058" t="-950" r="-15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25389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Tree-Based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How does </a:t>
                </a:r>
                <a:r>
                  <a:rPr lang="en-US" sz="2400" dirty="0" err="1"/>
                  <a:t>sklearn</a:t>
                </a:r>
                <a:r>
                  <a:rPr lang="en-US" sz="2400" dirty="0"/>
                  <a:t> determine </a:t>
                </a:r>
                <a:r>
                  <a:rPr lang="en-US" sz="2400" b="1" dirty="0"/>
                  <a:t>variable importance </a:t>
                </a:r>
                <a:r>
                  <a:rPr lang="en-US" sz="2400" dirty="0"/>
                  <a:t>(</a:t>
                </a:r>
                <a:r>
                  <a:rPr lang="en-US" sz="2400" dirty="0" err="1"/>
                  <a:t>feature_importance</a:t>
                </a:r>
                <a:r>
                  <a:rPr lang="en-US" sz="2400" dirty="0"/>
                  <a:t>) from a tree-based model?</a:t>
                </a:r>
              </a:p>
              <a:p>
                <a:pPr marL="342900" indent="-342900">
                  <a:spcAft>
                    <a:spcPts val="1800"/>
                  </a:spcAft>
                  <a:buFontTx/>
                  <a:buChar char="-"/>
                </a:pPr>
                <a:r>
                  <a:rPr lang="en-US" sz="2400" dirty="0"/>
                  <a:t>It determines the improvement in the loss function every time a predictor is involved in a split.</a:t>
                </a:r>
              </a:p>
              <a:p>
                <a:pPr marL="342900" indent="-342900">
                  <a:spcAft>
                    <a:spcPts val="1800"/>
                  </a:spcAft>
                  <a:buFontTx/>
                  <a:buChar char="-"/>
                </a:pPr>
                <a:r>
                  <a:rPr lang="en-US" sz="2400" dirty="0"/>
                  <a:t>More specifically, it calculate the total amount that the SSE (for regression) or Gini index (for classification) is improved (decreased) due to splits over a given predictor (averaged over all </a:t>
                </a:r>
                <a14:m>
                  <m:oMath xmlns:m="http://schemas.openxmlformats.org/officeDocument/2006/math">
                    <m:r>
                      <a:rPr lang="en-US" sz="2400" i="1">
                        <a:latin typeface="Cambria Math" charset="0"/>
                      </a:rPr>
                      <m:t>𝐵</m:t>
                    </m:r>
                  </m:oMath>
                </a14:m>
                <a:r>
                  <a:rPr lang="en-US" sz="2400" dirty="0"/>
                  <a:t> trees if a bagged/random forest method). </a:t>
                </a:r>
              </a:p>
              <a:p>
                <a:pPr>
                  <a:spcAft>
                    <a:spcPts val="1800"/>
                  </a:spcAft>
                </a:pPr>
                <a:r>
                  <a:rPr lang="en-US" sz="2400" dirty="0"/>
                  <a:t>How should variable importance compare across the various different tree models we’ve considered (trees, random forests/bagging, and boosting)?</a:t>
                </a:r>
              </a:p>
              <a:p>
                <a:pPr>
                  <a:spcAft>
                    <a:spcPts val="1800"/>
                  </a:spcAft>
                </a:pPr>
                <a:r>
                  <a:rPr lang="en-US" sz="2400" dirty="0"/>
                  <a:t>A picture is worth a thousand words…</a:t>
                </a:r>
              </a:p>
              <a:p>
                <a:pPr marL="342900" indent="-342900">
                  <a:spcAft>
                    <a:spcPts val="1800"/>
                  </a:spcAft>
                  <a:buFontTx/>
                  <a:buChar char="-"/>
                </a:pPr>
                <a:endParaRPr lang="en-US" sz="2400" dirty="0"/>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a:blip r:embed="rId2"/>
                <a:stretch>
                  <a:fillRect l="-860" t="-1493" r="-123" b="-496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847443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Association vs. Causation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1319514"/>
            <a:ext cx="10799179" cy="5081286"/>
          </a:xfrm>
        </p:spPr>
        <p:txBody>
          <a:bodyPr/>
          <a:lstStyle/>
          <a:p>
            <a:r>
              <a:rPr lang="en-US" sz="2800" dirty="0"/>
              <a:t>But what can we say about a </a:t>
            </a:r>
            <a:r>
              <a:rPr lang="en-US" sz="2800" i="1" dirty="0"/>
              <a:t>causal association</a:t>
            </a:r>
            <a:r>
              <a:rPr lang="en-US" sz="2800" dirty="0"/>
              <a:t>?  That is, can we manipulate </a:t>
            </a:r>
            <a:r>
              <a:rPr lang="en-US" sz="2800" i="1" dirty="0"/>
              <a:t>X</a:t>
            </a:r>
            <a:r>
              <a:rPr lang="en-US" sz="2800" dirty="0"/>
              <a:t> in order to influence </a:t>
            </a:r>
            <a:r>
              <a:rPr lang="en-US" sz="2800" i="1" dirty="0"/>
              <a:t>Y</a:t>
            </a:r>
            <a:r>
              <a:rPr lang="en-US" sz="2800" dirty="0"/>
              <a:t>?</a:t>
            </a:r>
          </a:p>
          <a:p>
            <a:endParaRPr lang="en-US" sz="2800" dirty="0"/>
          </a:p>
          <a:p>
            <a:r>
              <a:rPr lang="en-US" sz="2800" dirty="0"/>
              <a:t>Not necessarily.  Why not? </a:t>
            </a:r>
          </a:p>
          <a:p>
            <a:r>
              <a:rPr lang="en-US" sz="2800" dirty="0"/>
              <a:t>	There is potential for confounding factors to be the driving force for 	the observed association.</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403451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How can we fix this issue of confounding variables? </a:t>
            </a:r>
          </a:p>
          <a:p>
            <a:endParaRPr lang="en-US" dirty="0"/>
          </a:p>
          <a:p>
            <a:r>
              <a:rPr lang="en-US" dirty="0"/>
              <a:t>There are 2 main approaches: </a:t>
            </a:r>
          </a:p>
          <a:p>
            <a:pPr marL="457200" indent="-457200">
              <a:buFont typeface="+mj-lt"/>
              <a:buAutoNum type="arabicPeriod"/>
            </a:pPr>
            <a:r>
              <a:rPr lang="en-US" dirty="0"/>
              <a:t>Model all possible confounders by including them into the model (multiple regression, for example).  Or use fancy methods (‘causal methods’) to account for the confounders.</a:t>
            </a:r>
          </a:p>
          <a:p>
            <a:pPr marL="457200" indent="-457200">
              <a:buFont typeface="+mj-lt"/>
              <a:buAutoNum type="arabicPeriod"/>
            </a:pPr>
            <a:r>
              <a:rPr lang="en-US" dirty="0"/>
              <a:t>An </a:t>
            </a:r>
            <a:r>
              <a:rPr lang="en-US" i="1" dirty="0"/>
              <a:t>experiment</a:t>
            </a:r>
            <a:r>
              <a:rPr lang="en-US" dirty="0"/>
              <a:t> can be performed where the scientist manipulates the levels of the predictor (now called the </a:t>
            </a:r>
            <a:r>
              <a:rPr lang="en-US" i="1" dirty="0"/>
              <a:t>treatment</a:t>
            </a:r>
            <a:r>
              <a:rPr lang="en-US" dirty="0"/>
              <a:t>) to see how this leads to changes in values of the response.</a:t>
            </a:r>
          </a:p>
          <a:p>
            <a:r>
              <a:rPr lang="en-US" dirty="0"/>
              <a:t>    </a:t>
            </a:r>
          </a:p>
          <a:p>
            <a:r>
              <a:rPr lang="en-US" dirty="0"/>
              <a:t>What are the advantages and disadvantages of each approach?</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392333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Controlling for confounding: advantages/disadvantages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1. Modeling the confounders</a:t>
            </a:r>
          </a:p>
          <a:p>
            <a:pPr marL="342900" indent="-342900">
              <a:buFont typeface="Arial" panose="020B0604020202020204" pitchFamily="34" charset="0"/>
              <a:buChar char="•"/>
            </a:pPr>
            <a:r>
              <a:rPr lang="en-US" dirty="0"/>
              <a:t>Advantages: cheap</a:t>
            </a:r>
          </a:p>
          <a:p>
            <a:pPr marL="342900" indent="-342900">
              <a:buFont typeface="Arial" panose="020B0604020202020204" pitchFamily="34" charset="0"/>
              <a:buChar char="•"/>
            </a:pPr>
            <a:r>
              <a:rPr lang="en-US" dirty="0"/>
              <a:t>Disadvantages: not all confounders may be measured.</a:t>
            </a:r>
          </a:p>
          <a:p>
            <a:endParaRPr lang="en-US" dirty="0"/>
          </a:p>
          <a:p>
            <a:r>
              <a:rPr lang="en-US" dirty="0"/>
              <a:t>2. Performing an experiment</a:t>
            </a:r>
          </a:p>
          <a:p>
            <a:pPr marL="342900" indent="-342900">
              <a:buFont typeface="Arial" panose="020B0604020202020204" pitchFamily="34" charset="0"/>
              <a:buChar char="•"/>
            </a:pPr>
            <a:r>
              <a:rPr lang="en-US" dirty="0"/>
              <a:t>Advantages: confounders will be </a:t>
            </a:r>
            <a:r>
              <a:rPr lang="en-US" i="1" dirty="0"/>
              <a:t>balanced</a:t>
            </a:r>
            <a:r>
              <a:rPr lang="en-US" dirty="0"/>
              <a:t>, on average, across treatment groups</a:t>
            </a:r>
          </a:p>
          <a:p>
            <a:pPr marL="342900" indent="-342900">
              <a:buFont typeface="Arial" panose="020B0604020202020204" pitchFamily="34" charset="0"/>
              <a:buChar char="•"/>
            </a:pPr>
            <a:r>
              <a:rPr lang="en-US" dirty="0"/>
              <a:t>Disadvantages: expensive, can be an artificial environment</a:t>
            </a:r>
          </a:p>
        </p:txBody>
      </p:sp>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385361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and </a:t>
            </a:r>
            <a:r>
              <a:rPr lang="en-US" i="1" dirty="0"/>
              <a:t>AB</a:t>
            </a:r>
            <a:r>
              <a:rPr lang="en-US" dirty="0"/>
              <a:t>-testing</a:t>
            </a:r>
          </a:p>
        </p:txBody>
      </p:sp>
      <p:sp>
        <p:nvSpPr>
          <p:cNvPr id="3" name="Slide Number Placeholder 2"/>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196221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Completely Randomized Design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There are many ways to design an experiment, depending on the number of treatment types, number of treatment groups, how the treatment effect may vary across subgroups, etc... </a:t>
            </a:r>
          </a:p>
          <a:p>
            <a:r>
              <a:rPr lang="en-US" dirty="0"/>
              <a:t>	    </a:t>
            </a:r>
          </a:p>
          <a:p>
            <a:r>
              <a:rPr lang="en-US" dirty="0"/>
              <a:t>The simplest type of experiment is called a </a:t>
            </a:r>
            <a:r>
              <a:rPr lang="en-US" u="sng" dirty="0"/>
              <a:t>Completely Randomized Design</a:t>
            </a:r>
            <a:r>
              <a:rPr lang="en-US" dirty="0"/>
              <a:t> (CRD).  If two treatments, call them treatment </a:t>
            </a:r>
            <a:r>
              <a:rPr lang="en-US" i="1" dirty="0"/>
              <a:t>A</a:t>
            </a:r>
            <a:r>
              <a:rPr lang="en-US" dirty="0"/>
              <a:t> and treatment </a:t>
            </a:r>
            <a:r>
              <a:rPr lang="en-US" i="1" dirty="0"/>
              <a:t>B</a:t>
            </a:r>
            <a:r>
              <a:rPr lang="en-US" dirty="0"/>
              <a:t>, are to be compared across </a:t>
            </a:r>
            <a:r>
              <a:rPr lang="en-US" i="1" dirty="0"/>
              <a:t>n</a:t>
            </a:r>
            <a:r>
              <a:rPr lang="en-US" dirty="0"/>
              <a:t> subjects, then </a:t>
            </a:r>
            <a:r>
              <a:rPr lang="en-US" i="1" dirty="0"/>
              <a:t>n</a:t>
            </a:r>
            <a:r>
              <a:rPr lang="en-US" dirty="0"/>
              <a:t>/2 subject are randomly assigned to each group. </a:t>
            </a:r>
          </a:p>
          <a:p>
            <a:pPr marL="342900" indent="-342900">
              <a:buFont typeface="Arial" panose="020B0604020202020204" pitchFamily="34" charset="0"/>
              <a:buChar char="•"/>
            </a:pPr>
            <a:r>
              <a:rPr lang="en-US" dirty="0"/>
              <a:t>If </a:t>
            </a:r>
            <a:r>
              <a:rPr lang="en-US" i="1" dirty="0"/>
              <a:t>n </a:t>
            </a:r>
            <a:r>
              <a:rPr lang="en-US" dirty="0"/>
              <a:t>= 100, this is equivalent to putting all 100 names in a hat, and pulling 50 names out and assigning them to treatment </a:t>
            </a:r>
            <a:r>
              <a:rPr lang="en-US" i="1" dirty="0"/>
              <a:t>A</a:t>
            </a:r>
            <a:r>
              <a:rPr lang="en-US" dirty="0"/>
              <a:t>.</a:t>
            </a:r>
          </a:p>
          <a:p>
            <a:r>
              <a:rPr lang="en-US" dirty="0"/>
              <a:t>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spTree>
    <p:extLst>
      <p:ext uri="{BB962C8B-B14F-4D97-AF65-F5344CB8AC3E}">
        <p14:creationId xmlns:p14="http://schemas.microsoft.com/office/powerpoint/2010/main" val="225123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Experiments and </a:t>
            </a:r>
            <a:r>
              <a:rPr lang="en-US" i="1" dirty="0"/>
              <a:t>AB</a:t>
            </a:r>
            <a:r>
              <a:rPr lang="en-US" dirty="0"/>
              <a:t>-testing</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469571"/>
            <a:ext cx="10327008" cy="4838632"/>
          </a:xfrm>
        </p:spPr>
        <p:txBody>
          <a:bodyPr/>
          <a:lstStyle/>
          <a:p>
            <a:r>
              <a:rPr lang="en-US" sz="2800" dirty="0"/>
              <a:t>In the world of Data Science, performing experiments to determine causation, like the completely randomized design, is called </a:t>
            </a:r>
            <a:r>
              <a:rPr lang="en-US" sz="2800" i="1" u="sng" dirty="0"/>
              <a:t>AB</a:t>
            </a:r>
            <a:r>
              <a:rPr lang="en-US" sz="2800" u="sng" dirty="0"/>
              <a:t>-testing</a:t>
            </a:r>
            <a:r>
              <a:rPr lang="en-US" sz="2800" dirty="0"/>
              <a:t>.</a:t>
            </a:r>
          </a:p>
          <a:p>
            <a:r>
              <a:rPr lang="en-US" sz="2800" dirty="0"/>
              <a:t>	</a:t>
            </a:r>
          </a:p>
          <a:p>
            <a:r>
              <a:rPr lang="en-US" sz="2800" i="1" dirty="0"/>
              <a:t>AB</a:t>
            </a:r>
            <a:r>
              <a:rPr lang="en-US" sz="2800" dirty="0"/>
              <a:t>-testing is often used in the tech industry to determine which form of website design (the treatment) leads to more ad clicks, purchases, etc... (the response).  Or to determine the effect of a new app rollout (treatment) on revenue or usage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11225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Assigning subject to treatments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In order to balance confounders, the subjects must be properly randomly assigned to the treatment groups, and sufficient enough sample sizes need to be used.</a:t>
            </a:r>
            <a:endParaRPr lang="en-US" sz="900" dirty="0"/>
          </a:p>
          <a:p>
            <a:endParaRPr lang="en-US" sz="900" dirty="0"/>
          </a:p>
          <a:p>
            <a:r>
              <a:rPr lang="en-US" sz="2600" dirty="0"/>
              <a:t>For a CRD with 2 treatment arms, how can this randomization be performed via a computer? </a:t>
            </a:r>
            <a:endParaRPr lang="en-US" dirty="0"/>
          </a:p>
          <a:p>
            <a:endParaRPr lang="en-US" sz="900" dirty="0"/>
          </a:p>
          <a:p>
            <a:r>
              <a:rPr lang="en-US" sz="2600" dirty="0"/>
              <a:t>You can just sample </a:t>
            </a:r>
            <a:r>
              <a:rPr lang="en-US" sz="2600" i="1" dirty="0"/>
              <a:t>n</a:t>
            </a:r>
            <a:r>
              <a:rPr lang="en-US" sz="2600" dirty="0"/>
              <a:t>/2 numbers from the values 1, 2, ..., </a:t>
            </a:r>
            <a:r>
              <a:rPr lang="en-US" sz="2600" i="1" dirty="0"/>
              <a:t>n</a:t>
            </a:r>
            <a:r>
              <a:rPr lang="en-US" sz="2600" dirty="0"/>
              <a:t> without replacement and assign those individuals (in a list) to treatment group </a:t>
            </a:r>
            <a:r>
              <a:rPr lang="en-US" sz="2600" i="1" dirty="0"/>
              <a:t>A</a:t>
            </a:r>
            <a:r>
              <a:rPr lang="en-US" sz="2600" dirty="0"/>
              <a:t>, and the rest to treatments group </a:t>
            </a:r>
            <a:r>
              <a:rPr lang="en-US" sz="2600" i="1" dirty="0"/>
              <a:t>B</a:t>
            </a:r>
            <a:r>
              <a:rPr lang="en-US" sz="2600" dirty="0"/>
              <a:t>.  This is equivalent to sorting the list of numbers, with the first half going to treatment </a:t>
            </a:r>
            <a:r>
              <a:rPr lang="en-US" sz="2600" i="1" dirty="0"/>
              <a:t>A</a:t>
            </a:r>
            <a:r>
              <a:rPr lang="en-US" sz="2600" dirty="0"/>
              <a:t> and the rest going to treatment </a:t>
            </a:r>
            <a:r>
              <a:rPr lang="en-US" sz="2600" i="1" dirty="0"/>
              <a:t>B</a:t>
            </a:r>
            <a:r>
              <a:rPr lang="en-US" sz="2600" dirty="0"/>
              <a:t>.</a:t>
            </a:r>
          </a:p>
          <a:p>
            <a:endParaRPr lang="en-US" sz="900" dirty="0"/>
          </a:p>
          <a:p>
            <a:r>
              <a:rPr lang="en-US" sz="2600" dirty="0"/>
              <a:t>This is just like a 50-50 test-train split!	</a:t>
            </a:r>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395024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Beyond just A vs. B</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932496" y="983807"/>
            <a:ext cx="10327008" cy="5253707"/>
          </a:xfrm>
        </p:spPr>
        <p:txBody>
          <a:bodyPr/>
          <a:lstStyle/>
          <a:p>
            <a:r>
              <a:rPr lang="en-US" sz="2600" dirty="0"/>
              <a:t>How can an AB test be expanded to include more than two options?  What if there are more than just one type of treatment?</a:t>
            </a:r>
          </a:p>
          <a:p>
            <a:endParaRPr lang="en-US" sz="2600" dirty="0"/>
          </a:p>
          <a:p>
            <a:r>
              <a:rPr lang="en-US" sz="2600" dirty="0"/>
              <a:t>The </a:t>
            </a:r>
            <a:r>
              <a:rPr lang="en-US" sz="2600" b="1" dirty="0"/>
              <a:t>multivariate experimental design </a:t>
            </a:r>
            <a:r>
              <a:rPr lang="en-US" sz="2600" dirty="0"/>
              <a:t>generalizes this approach.  If there are two treatment types (font color, and website layout), then both treatments’ effects can (and should) be tested simultaneously.  Why?</a:t>
            </a:r>
          </a:p>
          <a:p>
            <a:endParaRPr lang="en-US" sz="2600" dirty="0"/>
          </a:p>
          <a:p>
            <a:r>
              <a:rPr lang="en-US" sz="2600" dirty="0"/>
              <a:t>In a </a:t>
            </a:r>
            <a:r>
              <a:rPr lang="en-US" sz="2600" b="1" dirty="0"/>
              <a:t>full factorial experimental </a:t>
            </a:r>
            <a:r>
              <a:rPr lang="en-US" sz="2600" dirty="0"/>
              <a:t>design, each and every combination of treatments are considered different treatment groups.  Experiments online are cheap.  Full factorial designs are often possible and feasible.</a:t>
            </a: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39843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7ECC-3A32-454A-B731-F3EF6754ECA2}"/>
              </a:ext>
            </a:extLst>
          </p:cNvPr>
          <p:cNvSpPr>
            <a:spLocks noGrp="1"/>
          </p:cNvSpPr>
          <p:nvPr>
            <p:ph type="title"/>
          </p:nvPr>
        </p:nvSpPr>
        <p:spPr/>
        <p:txBody>
          <a:bodyPr/>
          <a:lstStyle/>
          <a:p>
            <a:r>
              <a:rPr lang="en-US" dirty="0"/>
              <a:t>Better than AB…</a:t>
            </a:r>
          </a:p>
        </p:txBody>
      </p:sp>
      <p:sp>
        <p:nvSpPr>
          <p:cNvPr id="3" name="Content Placeholder 2">
            <a:extLst>
              <a:ext uri="{FF2B5EF4-FFF2-40B4-BE49-F238E27FC236}">
                <a16:creationId xmlns:a16="http://schemas.microsoft.com/office/drawing/2014/main" id="{B31A1014-4742-A948-83CB-AA5358136D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8B6FB81-E410-F045-B4CF-67A4200F5D04}"/>
              </a:ext>
            </a:extLst>
          </p:cNvPr>
          <p:cNvSpPr>
            <a:spLocks noGrp="1"/>
          </p:cNvSpPr>
          <p:nvPr>
            <p:ph type="sldNum" sz="quarter" idx="12"/>
          </p:nvPr>
        </p:nvSpPr>
        <p:spPr/>
        <p:txBody>
          <a:bodyPr/>
          <a:lstStyle/>
          <a:p>
            <a:fld id="{8C616E8F-BF65-1643-9F00-FF84D0665BC6}" type="slidenum">
              <a:rPr lang="en-US" smtClean="0"/>
              <a:t>48</a:t>
            </a:fld>
            <a:endParaRPr lang="en-US"/>
          </a:p>
        </p:txBody>
      </p:sp>
      <p:pic>
        <p:nvPicPr>
          <p:cNvPr id="5" name="Picture 4">
            <a:extLst>
              <a:ext uri="{FF2B5EF4-FFF2-40B4-BE49-F238E27FC236}">
                <a16:creationId xmlns:a16="http://schemas.microsoft.com/office/drawing/2014/main" id="{43C1FD61-DCB7-EF41-9BB9-5077140E1B3C}"/>
              </a:ext>
            </a:extLst>
          </p:cNvPr>
          <p:cNvPicPr>
            <a:picLocks noChangeAspect="1"/>
          </p:cNvPicPr>
          <p:nvPr/>
        </p:nvPicPr>
        <p:blipFill>
          <a:blip r:embed="rId2"/>
          <a:stretch>
            <a:fillRect/>
          </a:stretch>
        </p:blipFill>
        <p:spPr>
          <a:xfrm>
            <a:off x="3894409" y="1023572"/>
            <a:ext cx="3721874" cy="4656670"/>
          </a:xfrm>
          <a:prstGeom prst="rect">
            <a:avLst/>
          </a:prstGeom>
        </p:spPr>
      </p:pic>
    </p:spTree>
    <p:extLst>
      <p:ext uri="{BB962C8B-B14F-4D97-AF65-F5344CB8AC3E}">
        <p14:creationId xmlns:p14="http://schemas.microsoft.com/office/powerpoint/2010/main" val="2197040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***Optional: t</a:t>
            </a:r>
            <a:r>
              <a:rPr lang="en-US" dirty="0"/>
              <a:t>-tests, binomial </a:t>
            </a:r>
            <a:r>
              <a:rPr lang="en-US" i="1" dirty="0"/>
              <a:t>z</a:t>
            </a:r>
            <a:r>
              <a:rPr lang="en-US" dirty="0"/>
              <a:t>-test, F-tests, </a:t>
            </a:r>
            <a:r>
              <a:rPr lang="el-GR" i="1" dirty="0"/>
              <a:t>χ</a:t>
            </a:r>
            <a:r>
              <a:rPr lang="el-GR" baseline="30000" dirty="0"/>
              <a:t>2 </a:t>
            </a:r>
            <a:r>
              <a:rPr lang="en-US" dirty="0"/>
              <a:t>tests, oh my!</a:t>
            </a:r>
          </a:p>
        </p:txBody>
      </p:sp>
      <p:sp>
        <p:nvSpPr>
          <p:cNvPr id="3" name="Slide Number Placeholder 2"/>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166890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Variable Importance for trees, bags, and boosts</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Below are the variable importance plots for the top 10 predictors for each of a (</a:t>
            </a:r>
            <a:r>
              <a:rPr lang="en-US" dirty="0" err="1"/>
              <a:t>i</a:t>
            </a:r>
            <a:r>
              <a:rPr lang="en-US" dirty="0"/>
              <a:t>) decision tree with </a:t>
            </a:r>
            <a:r>
              <a:rPr lang="en-US" dirty="0" err="1"/>
              <a:t>maxdepth</a:t>
            </a:r>
            <a:r>
              <a:rPr lang="en-US" dirty="0"/>
              <a:t>=3, (ii) decision tree with </a:t>
            </a:r>
            <a:r>
              <a:rPr lang="en-US" dirty="0" err="1"/>
              <a:t>maxdepth</a:t>
            </a:r>
            <a:r>
              <a:rPr lang="en-US" dirty="0"/>
              <a:t>=10, (iii) a random forest, and (iv) an </a:t>
            </a:r>
            <a:r>
              <a:rPr lang="en-US" dirty="0" err="1"/>
              <a:t>adaboost</a:t>
            </a:r>
            <a:r>
              <a:rPr lang="en-US" dirty="0"/>
              <a:t> classifier.</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Compare them?  Are the differences surprising?</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5</a:t>
            </a:fld>
            <a:endParaRPr lang="en-US"/>
          </a:p>
        </p:txBody>
      </p:sp>
      <p:pic>
        <p:nvPicPr>
          <p:cNvPr id="5" name="Picture 4">
            <a:extLst>
              <a:ext uri="{FF2B5EF4-FFF2-40B4-BE49-F238E27FC236}">
                <a16:creationId xmlns:a16="http://schemas.microsoft.com/office/drawing/2014/main" id="{026EF754-DD25-084E-AC5A-2642BB062F67}"/>
              </a:ext>
            </a:extLst>
          </p:cNvPr>
          <p:cNvPicPr>
            <a:picLocks noChangeAspect="1"/>
          </p:cNvPicPr>
          <p:nvPr/>
        </p:nvPicPr>
        <p:blipFill>
          <a:blip r:embed="rId2"/>
          <a:stretch>
            <a:fillRect/>
          </a:stretch>
        </p:blipFill>
        <p:spPr>
          <a:xfrm>
            <a:off x="0" y="2466315"/>
            <a:ext cx="12192000" cy="3263515"/>
          </a:xfrm>
          <a:prstGeom prst="rect">
            <a:avLst/>
          </a:prstGeom>
        </p:spPr>
      </p:pic>
    </p:spTree>
    <p:extLst>
      <p:ext uri="{BB962C8B-B14F-4D97-AF65-F5344CB8AC3E}">
        <p14:creationId xmlns:p14="http://schemas.microsoft.com/office/powerpoint/2010/main" val="3429390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Just like in statistical/machine learning, the analysis of results for any experiment depends on the form of the response variable (categorical vs. quantitative), but also depends on the design of the experiment.</a:t>
            </a:r>
          </a:p>
          <a:p>
            <a:r>
              <a:rPr lang="en-US" sz="2800" dirty="0"/>
              <a:t>			    </a:t>
            </a:r>
          </a:p>
          <a:p>
            <a:r>
              <a:rPr lang="en-US" sz="2800" dirty="0"/>
              <a:t>For </a:t>
            </a:r>
            <a:r>
              <a:rPr lang="en-US" sz="2800" i="1" dirty="0"/>
              <a:t>AB</a:t>
            </a:r>
            <a:r>
              <a:rPr lang="en-US" sz="2800" dirty="0"/>
              <a:t>-testing (classically called a 2-arm CRD), this ends up just being a 2-group comparison procedure, and depends on the form of the response variable (aka, if </a:t>
            </a:r>
            <a:r>
              <a:rPr lang="en-US" sz="2800" i="1" dirty="0"/>
              <a:t>Y</a:t>
            </a:r>
            <a:r>
              <a:rPr lang="en-US" sz="2800" dirty="0"/>
              <a:t> is binary, categorical, or quantitative).</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6012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Analyzing the results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For those of you who have taken Stat 100/101/102/104/111/139:</a:t>
            </a:r>
          </a:p>
          <a:p>
            <a:br>
              <a:rPr lang="en-US" sz="2800" dirty="0"/>
            </a:br>
            <a:r>
              <a:rPr lang="en-US" sz="2800" dirty="0"/>
              <a:t>If the response is quantitative, what is the classical approach to determining if the means are different in 2 independent groups? </a:t>
            </a:r>
          </a:p>
          <a:p>
            <a:pPr marL="342900" indent="-342900">
              <a:buFont typeface="Arial" panose="020B0604020202020204" pitchFamily="34" charset="0"/>
              <a:buChar char="•"/>
            </a:pPr>
            <a:r>
              <a:rPr lang="en-US" sz="2800" dirty="0"/>
              <a:t>a 2-sample </a:t>
            </a:r>
            <a:r>
              <a:rPr lang="en-US" sz="2800" i="1" dirty="0"/>
              <a:t>t</a:t>
            </a:r>
            <a:r>
              <a:rPr lang="en-US" sz="2800" dirty="0"/>
              <a:t>-test for means</a:t>
            </a:r>
          </a:p>
          <a:p>
            <a:endParaRPr lang="en-US" sz="2800" dirty="0"/>
          </a:p>
          <a:p>
            <a:r>
              <a:rPr lang="en-US" sz="2800" dirty="0"/>
              <a:t>If the proportions of successes are different in 2 independent groups? </a:t>
            </a:r>
          </a:p>
          <a:p>
            <a:pPr marL="457200" indent="-457200">
              <a:buFont typeface="Arial" panose="020B0604020202020204" pitchFamily="34" charset="0"/>
              <a:buChar char="•"/>
            </a:pPr>
            <a:r>
              <a:rPr lang="en-US" sz="2800" dirty="0"/>
              <a:t>a 2-sample </a:t>
            </a:r>
            <a:r>
              <a:rPr lang="en-US" sz="2800" i="1" dirty="0"/>
              <a:t>z</a:t>
            </a:r>
            <a:r>
              <a:rPr lang="en-US" sz="2800" dirty="0"/>
              <a:t>-test for proportions</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29182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t</a:t>
            </a:r>
            <a:r>
              <a:rPr lang="en-US" dirty="0"/>
              <a:t>-test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a:t>
                </a:r>
                <a:r>
                  <a:rPr lang="en-US" sz="2600" i="1" dirty="0"/>
                  <a:t>t</a:t>
                </a:r>
                <a:r>
                  <a:rPr lang="en-US" sz="2600" dirty="0"/>
                  <a:t>-test for the mean difference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b="0" i="1" smtClean="0">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𝜇</m:t>
                        </m:r>
                      </m:e>
                      <m:sub>
                        <m:r>
                          <a:rPr lang="en-US" sz="2600" i="1">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min</m:t>
                            </m:r>
                          </m:fName>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𝐵</m:t>
                                    </m:r>
                                  </m:sub>
                                </m:sSub>
                              </m:e>
                            </m:d>
                          </m:e>
                        </m:func>
                        <m:r>
                          <a:rPr lang="en-US" sz="2600" b="0" i="1" smtClean="0">
                            <a:latin typeface="Cambria Math" panose="02040503050406030204" pitchFamily="18" charset="0"/>
                          </a:rPr>
                          <m:t>−1</m:t>
                        </m:r>
                      </m:sub>
                    </m:sSub>
                  </m:oMath>
                </a14:m>
                <a:r>
                  <a:rPr lang="en-US" sz="2600" dirty="0"/>
                  <a:t> distribution. </a:t>
                </a:r>
              </a:p>
              <a:p>
                <a:r>
                  <a:rPr lang="en-US" sz="2600" dirty="0"/>
                  <a:t>The assumptions for this test include (</a:t>
                </a:r>
                <a:r>
                  <a:rPr lang="en-US" sz="2600" dirty="0" err="1"/>
                  <a:t>i</a:t>
                </a:r>
                <a:r>
                  <a:rPr lang="en-US" sz="2600" dirty="0"/>
                  <a:t>) independent observations and </a:t>
                </a:r>
                <a:br>
                  <a:rPr lang="en-US" sz="2600" dirty="0"/>
                </a:br>
                <a:r>
                  <a:rPr lang="en-US" sz="2600" dirty="0"/>
                  <a:t>(ii) normally distributed responses within each group (or sufficiently large sample size).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r="-377" b="-12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523015" y="2498271"/>
                <a:ext cx="2220686" cy="17960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i="1">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𝑌</m:t>
                                  </m:r>
                                </m:e>
                              </m:acc>
                            </m:e>
                            <m:sub>
                              <m:r>
                                <a:rPr lang="en-US" sz="2800" b="0" i="1"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i="1">
                                          <a:latin typeface="Cambria Math" panose="02040503050406030204" pitchFamily="18" charset="0"/>
                                        </a:rPr>
                                        <m:t>𝐴</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panose="02040503050406030204" pitchFamily="18" charset="0"/>
                                        </a:rPr>
                                        <m:t>𝑆</m:t>
                                      </m:r>
                                    </m:e>
                                    <m:sub>
                                      <m:r>
                                        <a:rPr lang="en-US" sz="2800" b="0" i="1" smtClean="0">
                                          <a:latin typeface="Cambria Math" panose="02040503050406030204" pitchFamily="18" charset="0"/>
                                        </a:rPr>
                                        <m:t>𝐵</m:t>
                                      </m:r>
                                    </m:sub>
                                    <m:sup>
                                      <m:r>
                                        <a:rPr lang="en-US" sz="2800" i="1">
                                          <a:latin typeface="Cambria Math" panose="02040503050406030204" pitchFamily="18" charset="0"/>
                                        </a:rPr>
                                        <m:t>2</m:t>
                                      </m:r>
                                    </m:sup>
                                  </m:sSubSup>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523015" y="2498271"/>
                <a:ext cx="2220686" cy="1796069"/>
              </a:xfrm>
              <a:prstGeom prst="rect">
                <a:avLst/>
              </a:prstGeom>
              <a:blipFill>
                <a:blip r:embed="rId3"/>
                <a:stretch>
                  <a:fillRect l="-1136"/>
                </a:stretch>
              </a:blipFill>
            </p:spPr>
            <p:txBody>
              <a:bodyPr/>
              <a:lstStyle/>
              <a:p>
                <a:r>
                  <a:rPr lang="en-US">
                    <a:noFill/>
                  </a:rPr>
                  <a:t> </a:t>
                </a:r>
              </a:p>
            </p:txBody>
          </p:sp>
        </mc:Fallback>
      </mc:AlternateContent>
    </p:spTree>
    <p:extLst>
      <p:ext uri="{BB962C8B-B14F-4D97-AF65-F5344CB8AC3E}">
        <p14:creationId xmlns:p14="http://schemas.microsoft.com/office/powerpoint/2010/main" val="12901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2-sample </a:t>
            </a:r>
            <a:r>
              <a:rPr lang="en-US" i="1" dirty="0"/>
              <a:t>z</a:t>
            </a:r>
            <a:r>
              <a:rPr lang="en-US" dirty="0"/>
              <a:t>-test for proportions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600" dirty="0"/>
                  <a:t>Formally, the 2-sample z test for the difference in proportions between 2 treatment groups is: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𝐵</m:t>
                        </m:r>
                      </m:sub>
                    </m:sSub>
                  </m:oMath>
                </a14:m>
                <a:r>
                  <a:rPr lang="en-US" sz="2600" dirty="0"/>
                  <a:t> vs.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𝐻</m:t>
                        </m:r>
                      </m:e>
                      <m:sub>
                        <m:r>
                          <a:rPr lang="en-US" sz="2600" b="0" i="1" smtClean="0">
                            <a:latin typeface="Cambria Math" panose="02040503050406030204" pitchFamily="18" charset="0"/>
                          </a:rPr>
                          <m:t>𝐴</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0" i="1" smtClean="0">
                            <a:latin typeface="Cambria Math" panose="02040503050406030204" pitchFamily="18" charset="0"/>
                          </a:rPr>
                          <m:t>𝑝</m:t>
                        </m:r>
                      </m:e>
                      <m:sub>
                        <m:r>
                          <a:rPr lang="en-US" sz="2600" i="1">
                            <a:latin typeface="Cambria Math" panose="02040503050406030204" pitchFamily="18" charset="0"/>
                          </a:rPr>
                          <m:t>𝐴</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𝑝</m:t>
                        </m:r>
                      </m:e>
                      <m:sub>
                        <m:r>
                          <a:rPr lang="en-US" sz="2600" b="0" i="1" smtClean="0">
                            <a:latin typeface="Cambria Math" panose="02040503050406030204" pitchFamily="18" charset="0"/>
                          </a:rPr>
                          <m:t>𝐵</m:t>
                        </m:r>
                      </m:sub>
                    </m:sSub>
                  </m:oMath>
                </a14:m>
                <a:r>
                  <a:rPr lang="en-US" sz="2600" dirty="0"/>
                  <a:t> </a:t>
                </a:r>
              </a:p>
              <a:p>
                <a:endParaRPr lang="en-US" sz="2600" dirty="0"/>
              </a:p>
              <a:p>
                <a:endParaRPr lang="en-US" sz="2600" dirty="0"/>
              </a:p>
              <a:p>
                <a:endParaRPr lang="en-US" sz="2600" dirty="0"/>
              </a:p>
              <a:p>
                <a:endParaRPr lang="en-US" sz="2600" dirty="0"/>
              </a:p>
              <a:p>
                <a:r>
                  <a:rPr lang="en-US" sz="2600" dirty="0"/>
                  <a:t>where </a:t>
                </a:r>
                <a14:m>
                  <m:oMath xmlns:m="http://schemas.openxmlformats.org/officeDocument/2006/math">
                    <m:sSub>
                      <m:sSubPr>
                        <m:ctrlPr>
                          <a:rPr lang="en-US" sz="2600" b="0" i="1" dirty="0"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𝑝</m:t>
                            </m:r>
                          </m:e>
                        </m:acc>
                      </m:e>
                      <m:sub>
                        <m:r>
                          <a:rPr lang="en-US" sz="2600" b="0" i="1" dirty="0" smtClean="0">
                            <a:latin typeface="Cambria Math" panose="02040503050406030204" pitchFamily="18" charset="0"/>
                          </a:rPr>
                          <m:t>𝑝</m:t>
                        </m:r>
                      </m:sub>
                    </m:sSub>
                    <m:r>
                      <a:rPr lang="en-US" sz="2600" b="0" i="1" dirty="0" smtClean="0">
                        <a:latin typeface="Cambria Math" panose="02040503050406030204" pitchFamily="18" charset="0"/>
                      </a:rPr>
                      <m:t>=</m:t>
                    </m:r>
                    <m:f>
                      <m:fPr>
                        <m:ctrlPr>
                          <a:rPr lang="en-US" sz="2600" b="0" i="1" dirty="0" smtClean="0">
                            <a:latin typeface="Cambria Math" panose="02040503050406030204" pitchFamily="18" charset="0"/>
                          </a:rPr>
                        </m:ctrlPr>
                      </m:fPr>
                      <m:num>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𝑝</m:t>
                                </m:r>
                              </m:e>
                            </m:acc>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𝑛</m:t>
                            </m:r>
                          </m:e>
                          <m:sub>
                            <m:r>
                              <a:rPr lang="en-US" sz="2600" b="0" i="1" dirty="0" smtClean="0">
                                <a:latin typeface="Cambria Math" panose="02040503050406030204" pitchFamily="18" charset="0"/>
                              </a:rPr>
                              <m:t>𝐵</m:t>
                            </m:r>
                          </m:sub>
                        </m:sSub>
                        <m:sSub>
                          <m:sSubPr>
                            <m:ctrlPr>
                              <a:rPr lang="en-US" sz="2600" i="1" dirty="0">
                                <a:latin typeface="Cambria Math" panose="02040503050406030204" pitchFamily="18" charset="0"/>
                              </a:rPr>
                            </m:ctrlPr>
                          </m:sSubPr>
                          <m:e>
                            <m:acc>
                              <m:accPr>
                                <m:chr m:val="̂"/>
                                <m:ctrlPr>
                                  <a:rPr lang="en-US" sz="2600" i="1" dirty="0">
                                    <a:latin typeface="Cambria Math" panose="02040503050406030204" pitchFamily="18" charset="0"/>
                                  </a:rPr>
                                </m:ctrlPr>
                              </m:accPr>
                              <m:e>
                                <m:r>
                                  <a:rPr lang="en-US" sz="2600" i="1" dirty="0">
                                    <a:latin typeface="Cambria Math" panose="02040503050406030204" pitchFamily="18" charset="0"/>
                                  </a:rPr>
                                  <m:t>𝑝</m:t>
                                </m:r>
                              </m:e>
                            </m:acc>
                          </m:e>
                          <m:sub>
                            <m:r>
                              <a:rPr lang="en-US" sz="2600" b="0" i="1" dirty="0" smtClean="0">
                                <a:latin typeface="Cambria Math" panose="02040503050406030204" pitchFamily="18" charset="0"/>
                              </a:rPr>
                              <m:t>𝐵</m:t>
                            </m:r>
                          </m:sub>
                        </m:sSub>
                        <m:r>
                          <a:rPr lang="en-US" sz="2600" b="0" i="1" dirty="0" smtClean="0">
                            <a:latin typeface="Cambria Math" panose="02040503050406030204" pitchFamily="18" charset="0"/>
                          </a:rPr>
                          <m:t> </m:t>
                        </m:r>
                      </m:num>
                      <m:den>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𝐴</m:t>
                            </m:r>
                          </m:sub>
                        </m:sSub>
                        <m:r>
                          <a:rPr lang="en-US" sz="2600" b="0" i="1" dirty="0" smtClean="0">
                            <a:latin typeface="Cambria Math" panose="02040503050406030204" pitchFamily="18" charset="0"/>
                          </a:rPr>
                          <m:t>+</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𝑛</m:t>
                            </m:r>
                          </m:e>
                          <m:sub>
                            <m:r>
                              <a:rPr lang="en-US" sz="2600" b="0" i="1" dirty="0" smtClean="0">
                                <a:latin typeface="Cambria Math" panose="02040503050406030204" pitchFamily="18" charset="0"/>
                              </a:rPr>
                              <m:t>𝐵</m:t>
                            </m:r>
                          </m:sub>
                        </m:sSub>
                      </m:den>
                    </m:f>
                  </m:oMath>
                </a14:m>
                <a:r>
                  <a:rPr lang="en-US" sz="2600" dirty="0"/>
                  <a:t> is the overall ‘pooled’ proportion of successes.</a:t>
                </a:r>
              </a:p>
              <a:p>
                <a:r>
                  <a:rPr lang="en-US" sz="2600" dirty="0"/>
                  <a:t>The </a:t>
                </a:r>
                <a:r>
                  <a:rPr lang="en-US" sz="2600" i="1" dirty="0"/>
                  <a:t>p</a:t>
                </a:r>
                <a:r>
                  <a:rPr lang="en-US" sz="2600" dirty="0"/>
                  <a:t>-value can then be calculated based on a standard normal distribution. </a:t>
                </a:r>
              </a:p>
              <a:p>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81743" y="1177758"/>
                <a:ext cx="10091057" cy="5130445"/>
              </a:xfrm>
              <a:blipFill>
                <a:blip r:embed="rId2"/>
                <a:stretch>
                  <a:fillRect l="-1005"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B3939E-594F-1849-ABD3-FCC865231A75}"/>
                  </a:ext>
                </a:extLst>
              </p:cNvPr>
              <p:cNvSpPr txBox="1"/>
              <p:nvPr/>
            </p:nvSpPr>
            <p:spPr>
              <a:xfrm>
                <a:off x="4030435" y="2750961"/>
                <a:ext cx="4131129" cy="13560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i="1" dirty="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𝑝</m:t>
                                  </m:r>
                                </m:e>
                              </m:acc>
                            </m:e>
                            <m:sub>
                              <m:r>
                                <a:rPr lang="en-US" sz="2800" b="0" i="1" dirty="0" smtClean="0">
                                  <a:latin typeface="Cambria Math" panose="02040503050406030204" pitchFamily="18" charset="0"/>
                                </a:rPr>
                                <m:t>𝐵</m:t>
                              </m:r>
                            </m:sub>
                          </m:sSub>
                        </m:num>
                        <m:den>
                          <m:rad>
                            <m:radPr>
                              <m:degHide m:val="on"/>
                              <m:ctrlPr>
                                <a:rPr lang="en-US" sz="2800" b="0" i="1" smtClean="0">
                                  <a:latin typeface="Cambria Math" panose="02040503050406030204" pitchFamily="18" charset="0"/>
                                </a:rPr>
                              </m:ctrlPr>
                            </m:radPr>
                            <m:deg/>
                            <m:e>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(1−</m:t>
                              </m:r>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𝑝</m:t>
                                      </m:r>
                                    </m:e>
                                  </m:acc>
                                </m:e>
                                <m:sub>
                                  <m:r>
                                    <a:rPr lang="en-US" sz="2800" i="1" dirty="0">
                                      <a:latin typeface="Cambria Math" panose="02040503050406030204" pitchFamily="18" charset="0"/>
                                    </a:rPr>
                                    <m:t>𝑝</m:t>
                                  </m:r>
                                </m:sub>
                              </m:sSub>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i="1">
                                          <a:latin typeface="Cambria Math" panose="02040503050406030204" pitchFamily="18" charset="0"/>
                                        </a:rPr>
                                        <m:t>𝐴</m:t>
                                      </m:r>
                                    </m:sub>
                                  </m:sSub>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smtClean="0">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𝑛</m:t>
                                      </m:r>
                                    </m:e>
                                    <m:sub>
                                      <m:r>
                                        <a:rPr lang="en-US" sz="2800" b="0" i="1" smtClean="0">
                                          <a:latin typeface="Cambria Math" panose="02040503050406030204" pitchFamily="18" charset="0"/>
                                        </a:rPr>
                                        <m:t>𝐵</m:t>
                                      </m:r>
                                    </m:sub>
                                  </m:sSub>
                                </m:den>
                              </m:f>
                            </m:e>
                          </m:rad>
                        </m:den>
                      </m:f>
                    </m:oMath>
                  </m:oMathPara>
                </a14:m>
                <a:endParaRPr lang="en-US" sz="2800" dirty="0"/>
              </a:p>
            </p:txBody>
          </p:sp>
        </mc:Choice>
        <mc:Fallback xmlns="">
          <p:sp>
            <p:nvSpPr>
              <p:cNvPr id="7" name="TextBox 6">
                <a:extLst>
                  <a:ext uri="{FF2B5EF4-FFF2-40B4-BE49-F238E27FC236}">
                    <a16:creationId xmlns:a16="http://schemas.microsoft.com/office/drawing/2014/main" id="{F6B3939E-594F-1849-ABD3-FCC865231A75}"/>
                  </a:ext>
                </a:extLst>
              </p:cNvPr>
              <p:cNvSpPr txBox="1">
                <a:spLocks noRot="1" noChangeAspect="1" noMove="1" noResize="1" noEditPoints="1" noAdjustHandles="1" noChangeArrowheads="1" noChangeShapeType="1" noTextEdit="1"/>
              </p:cNvSpPr>
              <p:nvPr/>
            </p:nvSpPr>
            <p:spPr>
              <a:xfrm>
                <a:off x="4030435" y="2750961"/>
                <a:ext cx="4131129" cy="1356077"/>
              </a:xfrm>
              <a:prstGeom prst="rect">
                <a:avLst/>
              </a:prstGeom>
              <a:blipFill>
                <a:blip r:embed="rId3"/>
                <a:stretch>
                  <a:fillRect t="-7477" b="-3738"/>
                </a:stretch>
              </a:blipFill>
            </p:spPr>
            <p:txBody>
              <a:bodyPr/>
              <a:lstStyle/>
              <a:p>
                <a:r>
                  <a:rPr lang="en-US">
                    <a:noFill/>
                  </a:rPr>
                  <a:t> </a:t>
                </a:r>
              </a:p>
            </p:txBody>
          </p:sp>
        </mc:Fallback>
      </mc:AlternateContent>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20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Normal approximation to the binomial</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81743" y="1177758"/>
            <a:ext cx="10091057" cy="5130445"/>
          </a:xfrm>
        </p:spPr>
        <p:txBody>
          <a:bodyPr/>
          <a:lstStyle/>
          <a:p>
            <a:r>
              <a:rPr lang="en-US" sz="2800" dirty="0"/>
              <a:t>The use of the standard normal here is based on the fact that the binomial distribution can be approximated by a normal, which is reliable when </a:t>
            </a:r>
            <a:r>
              <a:rPr lang="en-US" sz="2800" i="1" dirty="0"/>
              <a:t>np</a:t>
            </a:r>
            <a:r>
              <a:rPr lang="en-US" sz="2800" dirty="0"/>
              <a:t> ≥ 10 and </a:t>
            </a:r>
            <a:r>
              <a:rPr lang="en-US" sz="2800" i="1" dirty="0"/>
              <a:t>n</a:t>
            </a:r>
            <a:r>
              <a:rPr lang="en-US" sz="2800" dirty="0"/>
              <a:t>(1 − </a:t>
            </a:r>
            <a:r>
              <a:rPr lang="en-US" sz="2800" i="1" dirty="0"/>
              <a:t>p</a:t>
            </a:r>
            <a:r>
              <a:rPr lang="en-US" sz="2800" dirty="0"/>
              <a:t>) ≥ 10. </a:t>
            </a:r>
          </a:p>
          <a:p>
            <a:endParaRPr lang="en-US" sz="2800" dirty="0"/>
          </a:p>
          <a:p>
            <a:r>
              <a:rPr lang="en-US" sz="2800" dirty="0"/>
              <a:t>What is a Binomial distribution?  Why can it be approximated well with a Normal distribution?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1028" name="Picture 4" descr="page26image5822496">
            <a:extLst>
              <a:ext uri="{FF2B5EF4-FFF2-40B4-BE49-F238E27FC236}">
                <a16:creationId xmlns:a16="http://schemas.microsoft.com/office/drawing/2014/main" id="{4F7FE8E4-C089-C449-AC05-36C19FEFF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8600"/>
            <a:ext cx="698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8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Summary of analyses for CRD Experiments </a:t>
            </a:r>
            <a:br>
              <a:rPr lang="en-US" dirty="0"/>
            </a:b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3739243"/>
            <a:ext cx="10327008" cy="2568960"/>
          </a:xfrm>
        </p:spPr>
        <p:txBody>
          <a:bodyPr/>
          <a:lstStyle/>
          <a:p>
            <a:r>
              <a:rPr lang="en-US" sz="2600" dirty="0"/>
              <a:t>The classical approaches are typically </a:t>
            </a:r>
            <a:r>
              <a:rPr lang="en-US" sz="2600" i="1" dirty="0"/>
              <a:t>parametric</a:t>
            </a:r>
            <a:r>
              <a:rPr lang="en-US" sz="2600" dirty="0"/>
              <a:t>, based on some underlying distributional assumptions of the individual data, and work well for large </a:t>
            </a:r>
            <a:r>
              <a:rPr lang="en-US" sz="2600" i="1" dirty="0"/>
              <a:t>n</a:t>
            </a:r>
            <a:r>
              <a:rPr lang="en-US" sz="2600" dirty="0"/>
              <a:t> (or if those assumptions are actually true). The alternative approaches are </a:t>
            </a:r>
            <a:r>
              <a:rPr lang="en-US" sz="2600" i="1" dirty="0" err="1"/>
              <a:t>nonparameteric</a:t>
            </a:r>
            <a:r>
              <a:rPr lang="en-US" sz="2600" i="1" dirty="0"/>
              <a:t> </a:t>
            </a:r>
            <a:r>
              <a:rPr lang="en-US" sz="2600" dirty="0"/>
              <a:t>in that there is no assumptions of an underlying distribution, but they have slightly less power if assumptions are true and may take more time &amp; care to calculate.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4" name="Picture 3">
            <a:extLst>
              <a:ext uri="{FF2B5EF4-FFF2-40B4-BE49-F238E27FC236}">
                <a16:creationId xmlns:a16="http://schemas.microsoft.com/office/drawing/2014/main" id="{F1802E91-73CA-EF4B-AEB6-40F57E96B37C}"/>
              </a:ext>
            </a:extLst>
          </p:cNvPr>
          <p:cNvPicPr>
            <a:picLocks noChangeAspect="1"/>
          </p:cNvPicPr>
          <p:nvPr/>
        </p:nvPicPr>
        <p:blipFill>
          <a:blip r:embed="rId2"/>
          <a:stretch>
            <a:fillRect/>
          </a:stretch>
        </p:blipFill>
        <p:spPr>
          <a:xfrm>
            <a:off x="981326" y="983807"/>
            <a:ext cx="10031186" cy="2356319"/>
          </a:xfrm>
          <a:prstGeom prst="rect">
            <a:avLst/>
          </a:prstGeom>
        </p:spPr>
      </p:pic>
    </p:spTree>
    <p:extLst>
      <p:ext uri="{BB962C8B-B14F-4D97-AF65-F5344CB8AC3E}">
        <p14:creationId xmlns:p14="http://schemas.microsoft.com/office/powerpoint/2010/main" val="29172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Analyses for CRD Experiments in Python </a:t>
            </a:r>
            <a:br>
              <a:rPr lang="en-US" dirty="0"/>
            </a:b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panose="020B0604020202020204" pitchFamily="34" charset="0"/>
                  <a:buChar char="•"/>
                </a:pPr>
                <a:r>
                  <a:rPr lang="en-US" sz="2600" i="1" u="sng" dirty="0"/>
                  <a:t>t</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scipy.stats.ttest_ind</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proportion </a:t>
                </a:r>
                <a:r>
                  <a:rPr lang="en-US" sz="2600" i="1" u="sng" dirty="0"/>
                  <a:t>z</a:t>
                </a:r>
                <a:r>
                  <a:rPr lang="en-US" sz="2600" u="sng" dirty="0"/>
                  <a:t>-test: </a:t>
                </a:r>
                <a:r>
                  <a:rPr lang="en-US" sz="2600" dirty="0" err="1">
                    <a:latin typeface="Courier New" panose="02070309020205020404" pitchFamily="49" charset="0"/>
                    <a:cs typeface="Courier New" panose="02070309020205020404" pitchFamily="49" charset="0"/>
                  </a:rPr>
                  <a:t>statsmodels.stats.proportion.proportions_ztest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ANOVA </a:t>
                </a:r>
                <a:r>
                  <a:rPr lang="en-US" sz="2600" i="1" u="sng" dirty="0"/>
                  <a:t>F</a:t>
                </a:r>
                <a:r>
                  <a:rPr lang="en-US" sz="2600" u="sng" dirty="0"/>
                  <a:t>-test: </a:t>
                </a:r>
                <a:br>
                  <a:rPr lang="en-US" sz="2600" dirty="0"/>
                </a:br>
                <a:r>
                  <a:rPr lang="en-US" sz="2600" dirty="0" err="1">
                    <a:latin typeface="Courier New" panose="02070309020205020404" pitchFamily="49" charset="0"/>
                    <a:cs typeface="Courier New" panose="02070309020205020404" pitchFamily="49" charset="0"/>
                  </a:rPr>
                  <a:t>scipy.stats.f_oneway</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14:m>
                  <m:oMath xmlns:m="http://schemas.openxmlformats.org/officeDocument/2006/math">
                    <m:r>
                      <a:rPr lang="el-GR" sz="2600" i="1" u="sng" smtClean="0">
                        <a:latin typeface="Cambria Math" panose="02040503050406030204" pitchFamily="18" charset="0"/>
                        <a:ea typeface="Cambria Math" panose="02040503050406030204" pitchFamily="18" charset="0"/>
                      </a:rPr>
                      <m:t>𝜒</m:t>
                    </m:r>
                  </m:oMath>
                </a14:m>
                <a:r>
                  <a:rPr lang="el-GR" sz="2600" u="sng" baseline="30000" dirty="0"/>
                  <a:t>2</a:t>
                </a:r>
                <a:r>
                  <a:rPr lang="el-GR" sz="2600" u="sng" dirty="0"/>
                  <a:t> </a:t>
                </a:r>
                <a:r>
                  <a:rPr lang="en-US" sz="2600" u="sng" dirty="0"/>
                  <a:t>test for independence: </a:t>
                </a:r>
                <a:br>
                  <a:rPr lang="en-US" sz="2600" dirty="0"/>
                </a:br>
                <a:r>
                  <a:rPr lang="en-US" sz="2600" dirty="0">
                    <a:latin typeface="Courier New" panose="02070309020205020404" pitchFamily="49" charset="0"/>
                    <a:cs typeface="Courier New" panose="02070309020205020404" pitchFamily="49" charset="0"/>
                  </a:rPr>
                  <a:t>scipy.stats.chi2_contingency </a:t>
                </a:r>
              </a:p>
              <a:p>
                <a:pPr marL="342900" indent="-342900">
                  <a:buFont typeface="Arial" panose="020B0604020202020204" pitchFamily="34" charset="0"/>
                  <a:buChar char="•"/>
                </a:pPr>
                <a:r>
                  <a:rPr lang="en-US" sz="2600" u="sng" dirty="0"/>
                  <a:t>Fisher’s exact test: </a:t>
                </a:r>
                <a:br>
                  <a:rPr lang="en-US" sz="2600" dirty="0"/>
                </a:br>
                <a:r>
                  <a:rPr lang="en-US" sz="2600" dirty="0" err="1">
                    <a:latin typeface="Courier New" panose="02070309020205020404" pitchFamily="49" charset="0"/>
                    <a:cs typeface="Courier New" panose="02070309020205020404" pitchFamily="49" charset="0"/>
                  </a:rPr>
                  <a:t>scipy.stats.fisher_exact</a:t>
                </a:r>
                <a:r>
                  <a:rPr lang="en-US" sz="2600" dirty="0">
                    <a:latin typeface="Courier New" panose="02070309020205020404" pitchFamily="49" charset="0"/>
                    <a:cs typeface="Courier New" panose="02070309020205020404" pitchFamily="49" charset="0"/>
                  </a:rPr>
                  <a:t> </a:t>
                </a:r>
              </a:p>
              <a:p>
                <a:pPr marL="342900" indent="-342900">
                  <a:buFont typeface="Arial" panose="020B0604020202020204" pitchFamily="34" charset="0"/>
                  <a:buChar char="•"/>
                </a:pPr>
                <a:r>
                  <a:rPr lang="en-US" sz="2600" u="sng" dirty="0"/>
                  <a:t>Randomization test:</a:t>
                </a:r>
                <a:r>
                  <a:rPr lang="en-US" sz="2600" dirty="0"/>
                  <a:t> ???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2263410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procedure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classic approach to compare 3+ means is through the Analysis of Variance procedure (aka, ANOVA). </a:t>
            </a:r>
          </a:p>
          <a:p>
            <a:r>
              <a:rPr lang="en-US" sz="2600" dirty="0"/>
              <a:t>The ANOVA procedure’s </a:t>
            </a:r>
            <a:r>
              <a:rPr lang="en-US" sz="2600" i="1" dirty="0"/>
              <a:t>F</a:t>
            </a:r>
            <a:r>
              <a:rPr lang="en-US" sz="2600" dirty="0"/>
              <a:t>-test is based on the decomposition of sums of squares in the response variable (which we have indirectly used before when calculating </a:t>
            </a:r>
            <a:r>
              <a:rPr lang="en-US" sz="2600" i="1" dirty="0"/>
              <a:t>R</a:t>
            </a:r>
            <a:r>
              <a:rPr lang="en-US" sz="2600" baseline="30000" dirty="0"/>
              <a:t>2</a:t>
            </a:r>
            <a:r>
              <a:rPr lang="en-US" sz="2600" dirty="0"/>
              <a:t>). </a:t>
            </a:r>
          </a:p>
          <a:p>
            <a:pPr algn="ctr"/>
            <a:r>
              <a:rPr lang="en-US" sz="2600" i="1" dirty="0"/>
              <a:t>SST = SSM + SSE </a:t>
            </a:r>
          </a:p>
          <a:p>
            <a:pPr algn="ctr"/>
            <a:endParaRPr lang="en-US" sz="900" i="1" dirty="0"/>
          </a:p>
          <a:p>
            <a:r>
              <a:rPr lang="en-US" sz="2600" dirty="0"/>
              <a:t>In this multi-group problem, it boils down to comparing how far the group means are from the overall grand mean (</a:t>
            </a:r>
            <a:r>
              <a:rPr lang="en-US" sz="2600" i="1" dirty="0"/>
              <a:t>SSM</a:t>
            </a:r>
            <a:r>
              <a:rPr lang="en-US" sz="2600" dirty="0"/>
              <a:t>) in comparison to how spread out the observations are from their respective group means (</a:t>
            </a:r>
            <a:r>
              <a:rPr lang="en-US" sz="2600" i="1" dirty="0"/>
              <a:t>SSE</a:t>
            </a:r>
            <a:r>
              <a:rPr lang="en-US" sz="2600" dirty="0"/>
              <a:t>). </a:t>
            </a:r>
          </a:p>
          <a:p>
            <a:r>
              <a:rPr lang="en-US" sz="2600" dirty="0"/>
              <a:t>A picture is worth a thousand words...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4830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Boxplot to illustrate ANOVA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58</a:t>
            </a:fld>
            <a:endParaRPr lang="en-US"/>
          </a:p>
        </p:txBody>
      </p:sp>
      <p:pic>
        <p:nvPicPr>
          <p:cNvPr id="3" name="Picture 2">
            <a:extLst>
              <a:ext uri="{FF2B5EF4-FFF2-40B4-BE49-F238E27FC236}">
                <a16:creationId xmlns:a16="http://schemas.microsoft.com/office/drawing/2014/main" id="{D59B5428-D841-1344-B096-26F5DBDB9F25}"/>
              </a:ext>
            </a:extLst>
          </p:cNvPr>
          <p:cNvPicPr>
            <a:picLocks noChangeAspect="1"/>
          </p:cNvPicPr>
          <p:nvPr/>
        </p:nvPicPr>
        <p:blipFill>
          <a:blip r:embed="rId2"/>
          <a:stretch>
            <a:fillRect/>
          </a:stretch>
        </p:blipFill>
        <p:spPr>
          <a:xfrm>
            <a:off x="1682750" y="1174750"/>
            <a:ext cx="8826500" cy="4508500"/>
          </a:xfrm>
          <a:prstGeom prst="rect">
            <a:avLst/>
          </a:prstGeom>
        </p:spPr>
      </p:pic>
    </p:spTree>
    <p:extLst>
      <p:ext uri="{BB962C8B-B14F-4D97-AF65-F5344CB8AC3E}">
        <p14:creationId xmlns:p14="http://schemas.microsoft.com/office/powerpoint/2010/main" val="946308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ANOVA </a:t>
            </a:r>
            <a:r>
              <a:rPr lang="en-US" i="1" dirty="0"/>
              <a:t>F</a:t>
            </a:r>
            <a:r>
              <a:rPr lang="en-US" dirty="0"/>
              <a:t>-test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ANOVA F test for differences in means among 3+ groups can be calculated as follows: </a:t>
                </a:r>
              </a:p>
              <a:p>
                <a:r>
                  <a:rPr lang="en-US" sz="2600" i="1" dirty="0"/>
                  <a:t>H</a:t>
                </a:r>
                <a:r>
                  <a:rPr lang="en-US" sz="2600" baseline="-25000" dirty="0"/>
                  <a:t>0</a:t>
                </a:r>
                <a:r>
                  <a:rPr lang="en-US" sz="2600" dirty="0"/>
                  <a:t>: the mean response is equal in all</a:t>
                </a:r>
                <a:r>
                  <a:rPr lang="en-US" sz="2600" i="1" dirty="0"/>
                  <a:t> K </a:t>
                </a:r>
                <a:r>
                  <a:rPr lang="en-US" sz="2600" dirty="0"/>
                  <a:t>treatment groups.</a:t>
                </a:r>
                <a:br>
                  <a:rPr lang="en-US" sz="2600" dirty="0"/>
                </a:br>
                <a:r>
                  <a:rPr lang="en-US" sz="2600" i="1" dirty="0"/>
                  <a:t>H</a:t>
                </a:r>
                <a:r>
                  <a:rPr lang="en-US" sz="2600" i="1" baseline="-25000" dirty="0"/>
                  <a:t>A</a:t>
                </a:r>
                <a:r>
                  <a:rPr lang="en-US" sz="2600" dirty="0"/>
                  <a:t>: there is a difference in mean response somewhere among the treatment group. </a:t>
                </a:r>
              </a:p>
              <a:p>
                <a:endParaRPr lang="en-US" sz="2600" dirty="0"/>
              </a:p>
              <a:p>
                <a:endParaRPr lang="en-US" sz="2600" dirty="0">
                  <a:effectLst/>
                </a:endParaRPr>
              </a:p>
              <a:p>
                <a:r>
                  <a:rPr lang="en-US" sz="2600" dirty="0"/>
                  <a:t>where </a:t>
                </a:r>
                <a:r>
                  <a:rPr lang="en-US" sz="2600" i="1" dirty="0" err="1"/>
                  <a:t>n</a:t>
                </a:r>
                <a:r>
                  <a:rPr lang="en-US" sz="2600" i="1" baseline="-25000" dirty="0" err="1"/>
                  <a:t>k</a:t>
                </a:r>
                <a:r>
                  <a:rPr lang="en-US" sz="2600" dirty="0"/>
                  <a:t> is the sample size in treatment group </a:t>
                </a:r>
                <a:r>
                  <a:rPr lang="en-US" sz="2600" i="1" dirty="0"/>
                  <a:t>k</a:t>
                </a:r>
                <a:r>
                  <a:rPr lang="en-US" sz="2600" dirty="0"/>
                  <a:t>, </a:t>
                </a:r>
                <a14:m>
                  <m:oMath xmlns:m="http://schemas.openxmlformats.org/officeDocument/2006/math">
                    <m:sSub>
                      <m:sSubPr>
                        <m:ctrlPr>
                          <a:rPr lang="en-US" sz="2600" b="0" i="1" smtClean="0">
                            <a:latin typeface="Cambria Math" panose="02040503050406030204" pitchFamily="18" charset="0"/>
                          </a:rPr>
                        </m:ctrlPr>
                      </m:sSubPr>
                      <m:e>
                        <m:acc>
                          <m:accPr>
                            <m:chr m:val="̅"/>
                            <m:ctrlPr>
                              <a:rPr lang="en-US" sz="2600" i="1" smtClean="0">
                                <a:latin typeface="Cambria Math" panose="02040503050406030204" pitchFamily="18" charset="0"/>
                              </a:rPr>
                            </m:ctrlPr>
                          </m:accPr>
                          <m:e>
                            <m:r>
                              <a:rPr lang="en-US" sz="2600" b="0" i="1" smtClean="0">
                                <a:latin typeface="Cambria Math" panose="02040503050406030204" pitchFamily="18" charset="0"/>
                              </a:rPr>
                              <m:t>𝑌</m:t>
                            </m:r>
                          </m:e>
                        </m:acc>
                      </m:e>
                      <m:sub>
                        <m:r>
                          <a:rPr lang="en-US" sz="2600" b="0" i="1" smtClean="0">
                            <a:latin typeface="Cambria Math" panose="02040503050406030204" pitchFamily="18" charset="0"/>
                          </a:rPr>
                          <m:t>𝑘</m:t>
                        </m:r>
                      </m:sub>
                    </m:sSub>
                  </m:oMath>
                </a14:m>
                <a:r>
                  <a:rPr lang="en-US" sz="2600" dirty="0"/>
                  <a:t> is the mean response in treatment group </a:t>
                </a:r>
                <a:r>
                  <a:rPr lang="en-US" sz="2600" i="1" dirty="0"/>
                  <a:t>k</a:t>
                </a:r>
                <a:r>
                  <a:rPr lang="en-US" sz="2600" dirty="0"/>
                  <a:t>, </a:t>
                </a:r>
                <a14:m>
                  <m:oMath xmlns:m="http://schemas.openxmlformats.org/officeDocument/2006/math">
                    <m:sSubSup>
                      <m:sSubSupPr>
                        <m:ctrlPr>
                          <a:rPr lang="en-US" sz="2600" i="1" smtClean="0">
                            <a:latin typeface="Cambria Math" panose="02040503050406030204" pitchFamily="18" charset="0"/>
                          </a:rPr>
                        </m:ctrlPr>
                      </m:sSubSupPr>
                      <m:e>
                        <m:r>
                          <a:rPr lang="en-US" sz="2600" b="0" i="1" smtClean="0">
                            <a:latin typeface="Cambria Math" panose="02040503050406030204" pitchFamily="18" charset="0"/>
                          </a:rPr>
                          <m:t>𝑆</m:t>
                        </m:r>
                      </m:e>
                      <m:sub>
                        <m:r>
                          <a:rPr lang="en-US" sz="2600" b="0" i="1" smtClean="0">
                            <a:latin typeface="Cambria Math" panose="02040503050406030204" pitchFamily="18" charset="0"/>
                          </a:rPr>
                          <m:t>𝑘</m:t>
                        </m:r>
                      </m:sub>
                      <m:sup>
                        <m:r>
                          <a:rPr lang="en-US" sz="2600" b="0" i="1" smtClean="0">
                            <a:latin typeface="Cambria Math" panose="02040503050406030204" pitchFamily="18" charset="0"/>
                          </a:rPr>
                          <m:t>2</m:t>
                        </m:r>
                      </m:sup>
                    </m:sSubSup>
                  </m:oMath>
                </a14:m>
                <a:r>
                  <a:rPr lang="en-US" sz="2600" dirty="0"/>
                  <a:t> is the variance of responses in treatment group </a:t>
                </a:r>
                <a:r>
                  <a:rPr lang="en-US" sz="2600" i="1" dirty="0"/>
                  <a:t>k</a:t>
                </a:r>
                <a:r>
                  <a:rPr lang="en-US" sz="2600" dirty="0"/>
                  <a:t>,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panose="02040503050406030204" pitchFamily="18" charset="0"/>
                          </a:rPr>
                          <m:t>𝑌</m:t>
                        </m:r>
                      </m:e>
                    </m:acc>
                  </m:oMath>
                </a14:m>
                <a:r>
                  <a:rPr lang="en-US" sz="2600" dirty="0"/>
                  <a:t> is the overall mean response, and </a:t>
                </a: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nary>
                      <m:naryPr>
                        <m:chr m:val="∑"/>
                        <m:subHide m:val="on"/>
                        <m:supHide m:val="on"/>
                        <m:ctrlPr>
                          <a:rPr lang="en-US" sz="2600" b="0" i="1" smtClean="0">
                            <a:latin typeface="Cambria Math" panose="02040503050406030204" pitchFamily="18" charset="0"/>
                          </a:rPr>
                        </m:ctrlPr>
                      </m:naryPr>
                      <m:sub/>
                      <m:sup/>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𝑛</m:t>
                            </m:r>
                          </m:e>
                          <m:sub>
                            <m:r>
                              <a:rPr lang="en-US" sz="2600" b="0" i="1" smtClean="0">
                                <a:latin typeface="Cambria Math" panose="02040503050406030204" pitchFamily="18" charset="0"/>
                              </a:rPr>
                              <m:t>𝑘</m:t>
                            </m:r>
                          </m:sub>
                        </m:sSub>
                      </m:e>
                    </m:nary>
                  </m:oMath>
                </a14:m>
                <a:r>
                  <a:rPr lang="en-US" sz="2600" dirty="0"/>
                  <a:t>is the total sample size. </a:t>
                </a:r>
              </a:p>
              <a:p>
                <a:r>
                  <a:rPr lang="en-US" sz="2600" dirty="0"/>
                  <a:t>The </a:t>
                </a:r>
                <a:r>
                  <a:rPr lang="en-US" sz="2600" i="1" dirty="0"/>
                  <a:t>p</a:t>
                </a:r>
                <a:r>
                  <a:rPr lang="en-US" sz="2600" dirty="0"/>
                  <a:t>-value can then be calculated based on a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𝐾</m:t>
                            </m:r>
                            <m:r>
                              <a:rPr lang="en-US" sz="2600" b="0" i="1" smtClean="0">
                                <a:latin typeface="Cambria Math" panose="02040503050406030204" pitchFamily="18" charset="0"/>
                              </a:rPr>
                              <m:t>−1</m:t>
                            </m:r>
                          </m:e>
                        </m:d>
                        <m:r>
                          <a:rPr lang="en-US" sz="2600" b="0" i="1" smtClean="0">
                            <a:latin typeface="Cambria Math" panose="02040503050406030204" pitchFamily="18" charset="0"/>
                          </a:rPr>
                          <m:t>,</m:t>
                        </m:r>
                        <m:r>
                          <a:rPr lang="en-US" sz="2600" b="0" i="1" smtClean="0">
                            <a:latin typeface="Cambria Math" panose="02040503050406030204" pitchFamily="18" charset="0"/>
                          </a:rPr>
                          <m:t>𝑑</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𝑓</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𝐾</m:t>
                        </m:r>
                        <m:r>
                          <a:rPr lang="en-US" sz="2600" b="0" i="1" smtClean="0">
                            <a:latin typeface="Cambria Math" panose="02040503050406030204" pitchFamily="18" charset="0"/>
                          </a:rPr>
                          <m:t>)</m:t>
                        </m:r>
                      </m:sub>
                    </m:sSub>
                  </m:oMath>
                </a14:m>
                <a:r>
                  <a:rPr lang="en-US" sz="2600" dirty="0"/>
                  <a:t> distribution. </a:t>
                </a:r>
              </a:p>
              <a:p>
                <a:endParaRPr lang="en-US" sz="2600" dirty="0"/>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23" b="-64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59</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8BFFAF-73D5-1048-810A-25A0D39B5769}"/>
                  </a:ext>
                </a:extLst>
              </p:cNvPr>
              <p:cNvSpPr/>
              <p:nvPr/>
            </p:nvSpPr>
            <p:spPr>
              <a:xfrm>
                <a:off x="3250051" y="2836588"/>
                <a:ext cx="4019429" cy="15870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𝐹</m:t>
                      </m:r>
                      <m:r>
                        <a:rPr lang="en-US" sz="2400" i="1" smtClean="0">
                          <a:latin typeface="Cambria Math" panose="02040503050406030204" pitchFamily="18" charset="0"/>
                        </a:rPr>
                        <m:t>=</m:t>
                      </m:r>
                      <m:f>
                        <m:fPr>
                          <m:ctrlPr>
                            <a:rPr lang="en-US" sz="2400" i="1">
                              <a:latin typeface="Cambria Math" panose="02040503050406030204" pitchFamily="18" charset="0"/>
                            </a:rPr>
                          </m:ctrlPr>
                        </m:fPr>
                        <m:num>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𝐾</m:t>
                              </m:r>
                            </m:sup>
                            <m:e>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𝑘</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−1)</m:t>
                                  </m:r>
                                </m:den>
                              </m:f>
                            </m:e>
                          </m:nary>
                        </m:num>
                        <m:den>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𝐾</m:t>
                              </m:r>
                            </m:sup>
                            <m:e>
                              <m:f>
                                <m:fPr>
                                  <m:ctrlPr>
                                    <a:rPr lang="en-US" sz="2400" i="1">
                                      <a:latin typeface="Cambria Math" panose="02040503050406030204" pitchFamily="18" charset="0"/>
                                    </a:rPr>
                                  </m:ctrlPr>
                                </m:fPr>
                                <m:num>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r>
                                    <a:rPr lang="en-US" sz="2400" b="0" i="1" smtClean="0">
                                      <a:latin typeface="Cambria Math" panose="02040503050406030204" pitchFamily="18" charset="0"/>
                                    </a:rPr>
                                    <m:t>−1)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2</m:t>
                                      </m:r>
                                    </m:sup>
                                  </m:sSubSup>
                                  <m:r>
                                    <a:rPr lang="en-US" sz="2400" i="1" smtClean="0">
                                      <a:latin typeface="Cambria Math" panose="02040503050406030204" pitchFamily="18" charset="0"/>
                                    </a:rPr>
                                    <m:t> </m:t>
                                  </m:r>
                                </m:num>
                                <m:den>
                                  <m:r>
                                    <a:rPr lang="en-US" sz="2400" i="1">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i="1">
                                      <a:latin typeface="Cambria Math" panose="02040503050406030204" pitchFamily="18" charset="0"/>
                                    </a:rPr>
                                    <m:t>𝐾</m:t>
                                  </m:r>
                                  <m:r>
                                    <a:rPr lang="en-US" sz="2400" i="1">
                                      <a:latin typeface="Cambria Math" panose="02040503050406030204" pitchFamily="18" charset="0"/>
                                    </a:rPr>
                                    <m:t>)</m:t>
                                  </m:r>
                                </m:den>
                              </m:f>
                            </m:e>
                          </m:nary>
                        </m:den>
                      </m:f>
                    </m:oMath>
                  </m:oMathPara>
                </a14:m>
                <a:endParaRPr lang="en-US" sz="2400" dirty="0"/>
              </a:p>
            </p:txBody>
          </p:sp>
        </mc:Choice>
        <mc:Fallback xmlns="">
          <p:sp>
            <p:nvSpPr>
              <p:cNvPr id="4" name="Rectangle 3">
                <a:extLst>
                  <a:ext uri="{FF2B5EF4-FFF2-40B4-BE49-F238E27FC236}">
                    <a16:creationId xmlns:a16="http://schemas.microsoft.com/office/drawing/2014/main" id="{4A8BFFAF-73D5-1048-810A-25A0D39B5769}"/>
                  </a:ext>
                </a:extLst>
              </p:cNvPr>
              <p:cNvSpPr>
                <a:spLocks noRot="1" noChangeAspect="1" noMove="1" noResize="1" noEditPoints="1" noAdjustHandles="1" noChangeArrowheads="1" noChangeShapeType="1" noTextEdit="1"/>
              </p:cNvSpPr>
              <p:nvPr/>
            </p:nvSpPr>
            <p:spPr>
              <a:xfrm>
                <a:off x="3250051" y="2836588"/>
                <a:ext cx="4019429" cy="1587038"/>
              </a:xfrm>
              <a:prstGeom prst="rect">
                <a:avLst/>
              </a:prstGeom>
              <a:blipFill>
                <a:blip r:embed="rId3"/>
                <a:stretch>
                  <a:fillRect t="-24603" b="-46825"/>
                </a:stretch>
              </a:blipFill>
            </p:spPr>
            <p:txBody>
              <a:bodyPr/>
              <a:lstStyle/>
              <a:p>
                <a:r>
                  <a:rPr lang="en-US">
                    <a:noFill/>
                  </a:rPr>
                  <a:t> </a:t>
                </a:r>
              </a:p>
            </p:txBody>
          </p:sp>
        </mc:Fallback>
      </mc:AlternateContent>
    </p:spTree>
    <p:extLst>
      <p:ext uri="{BB962C8B-B14F-4D97-AF65-F5344CB8AC3E}">
        <p14:creationId xmlns:p14="http://schemas.microsoft.com/office/powerpoint/2010/main" val="20196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Other Variable Importance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What other approaches can be taken to measure variable importance?</a:t>
                </a:r>
              </a:p>
              <a:p>
                <a:endParaRPr lang="en-US" dirty="0"/>
              </a:p>
              <a:p>
                <a:pPr>
                  <a:spcAft>
                    <a:spcPts val="1200"/>
                  </a:spcAft>
                </a:pPr>
                <a:r>
                  <a:rPr lang="en-US" b="1" u="sng" dirty="0">
                    <a:latin typeface="Karla" charset="0"/>
                    <a:ea typeface="Karla" charset="0"/>
                    <a:cs typeface="Karla" charset="0"/>
                  </a:rPr>
                  <a:t>Alternative:</a:t>
                </a:r>
              </a:p>
              <a:p>
                <a:pPr marL="342900" indent="-342900">
                  <a:spcAft>
                    <a:spcPts val="1200"/>
                  </a:spcAft>
                  <a:buFont typeface="Arial" charset="0"/>
                  <a:buChar char="•"/>
                </a:pPr>
                <a:r>
                  <a:rPr lang="en-US" dirty="0">
                    <a:latin typeface="Karla" charset="0"/>
                    <a:ea typeface="Karla" charset="0"/>
                    <a:cs typeface="Karla" charset="0"/>
                  </a:rPr>
                  <a:t>Record the prediction accuracy on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for each tree. </a:t>
                </a:r>
              </a:p>
              <a:p>
                <a:pPr marL="342900" indent="-342900">
                  <a:spcAft>
                    <a:spcPts val="1200"/>
                  </a:spcAft>
                  <a:buFont typeface="Arial" charset="0"/>
                  <a:buChar char="•"/>
                </a:pPr>
                <a:r>
                  <a:rPr lang="en-US" dirty="0">
                    <a:latin typeface="Karla" charset="0"/>
                    <a:ea typeface="Karla" charset="0"/>
                    <a:cs typeface="Karla" charset="0"/>
                  </a:rPr>
                  <a:t>Randomly permute the data for column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in the </a:t>
                </a:r>
                <a:r>
                  <a:rPr lang="en-US" i="1" dirty="0" err="1">
                    <a:latin typeface="Karla" charset="0"/>
                    <a:ea typeface="Karla" charset="0"/>
                    <a:cs typeface="Karla" charset="0"/>
                  </a:rPr>
                  <a:t>oob</a:t>
                </a:r>
                <a:r>
                  <a:rPr lang="en-US" i="1" dirty="0">
                    <a:latin typeface="Karla" charset="0"/>
                    <a:ea typeface="Karla" charset="0"/>
                    <a:cs typeface="Karla" charset="0"/>
                  </a:rPr>
                  <a:t> </a:t>
                </a:r>
                <a:r>
                  <a:rPr lang="en-US" dirty="0">
                    <a:latin typeface="Karla" charset="0"/>
                    <a:ea typeface="Karla" charset="0"/>
                    <a:cs typeface="Karla" charset="0"/>
                  </a:rPr>
                  <a:t>samples, then record the accuracy again. </a:t>
                </a:r>
              </a:p>
              <a:p>
                <a:pPr marL="342900" indent="-342900">
                  <a:spcAft>
                    <a:spcPts val="1200"/>
                  </a:spcAft>
                  <a:buFont typeface="Arial" charset="0"/>
                  <a:buChar char="•"/>
                </a:pPr>
                <a:r>
                  <a:rPr lang="en-US"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i="1">
                        <a:latin typeface="Cambria Math" charset="0"/>
                        <a:ea typeface="Karla" charset="0"/>
                        <a:cs typeface="Karla" charset="0"/>
                      </a:rPr>
                      <m:t>𝑗</m:t>
                    </m:r>
                    <m:r>
                      <a:rPr lang="en-US" i="1">
                        <a:latin typeface="Cambria Math" charset="0"/>
                        <a:ea typeface="Karla" charset="0"/>
                        <a:cs typeface="Karla" charset="0"/>
                      </a:rPr>
                      <m:t> </m:t>
                    </m:r>
                  </m:oMath>
                </a14:m>
                <a:r>
                  <a:rPr lang="en-US" dirty="0">
                    <a:latin typeface="Karla" charset="0"/>
                    <a:ea typeface="Karla" charset="0"/>
                    <a:cs typeface="Karla" charset="0"/>
                  </a:rPr>
                  <a:t> in the random forest. </a:t>
                </a:r>
              </a:p>
              <a:p>
                <a:pPr marL="342900" indent="-342900">
                  <a:spcAft>
                    <a:spcPts val="1200"/>
                  </a:spcAft>
                  <a:buFont typeface="Arial" charset="0"/>
                  <a:buChar char="•"/>
                </a:pPr>
                <a:endParaRPr lang="en-US" dirty="0">
                  <a:latin typeface="Karla" charset="0"/>
                  <a:ea typeface="Karla" charset="0"/>
                  <a:cs typeface="Karla" charset="0"/>
                </a:endParaRPr>
              </a:p>
              <a:p>
                <a:endParaRPr lang="en-US" dirty="0"/>
              </a:p>
            </p:txBody>
          </p:sp>
        </mc:Choice>
        <mc:Fallback xmlns="">
          <p:sp>
            <p:nvSpPr>
              <p:cNvPr id="3" name="Content Placeholder 2">
                <a:extLst>
                  <a:ext uri="{FF2B5EF4-FFF2-40B4-BE49-F238E27FC236}">
                    <a16:creationId xmlns:a16="http://schemas.microsoft.com/office/drawing/2014/main" id="{495B549F-CA5C-9C40-A783-EB5D78762AE9}"/>
                  </a:ext>
                </a:extLst>
              </p:cNvPr>
              <p:cNvSpPr>
                <a:spLocks noGrp="1" noRot="1" noChangeAspect="1" noMove="1" noResize="1" noEditPoints="1" noAdjustHandles="1" noChangeArrowheads="1" noChangeShapeType="1" noTextEdit="1"/>
              </p:cNvSpPr>
              <p:nvPr>
                <p:ph idx="1"/>
              </p:nvPr>
            </p:nvSpPr>
            <p:spPr>
              <a:xfrm>
                <a:off x="1022986" y="949750"/>
                <a:ext cx="10327008" cy="5451050"/>
              </a:xfrm>
              <a:blipFill>
                <a:blip r:embed="rId2"/>
                <a:stretch>
                  <a:fillRect l="-1229" t="-11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6</a:t>
            </a:fld>
            <a:endParaRPr lang="en-US"/>
          </a:p>
        </p:txBody>
      </p:sp>
    </p:spTree>
    <p:extLst>
      <p:ext uri="{BB962C8B-B14F-4D97-AF65-F5344CB8AC3E}">
        <p14:creationId xmlns:p14="http://schemas.microsoft.com/office/powerpoint/2010/main" val="22260257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Comparing categorical variables</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classic approach to see if a categorical response variable is different between 2 or more groups is the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ea typeface="Cambria Math" panose="02040503050406030204" pitchFamily="18" charset="0"/>
                          </a:rPr>
                          <m:t>2</m:t>
                        </m:r>
                      </m:sup>
                    </m:sSup>
                  </m:oMath>
                </a14:m>
                <a:r>
                  <a:rPr lang="el-GR" dirty="0"/>
                  <a:t> </a:t>
                </a:r>
                <a:r>
                  <a:rPr lang="en-US" dirty="0"/>
                  <a:t>test for independence. A contingency table (we called it a confusion matrix) illustrates the idea: </a:t>
                </a:r>
              </a:p>
              <a:p>
                <a:endParaRPr lang="en-US" dirty="0"/>
              </a:p>
              <a:p>
                <a:endParaRPr lang="en-US" dirty="0"/>
              </a:p>
              <a:p>
                <a:endParaRPr lang="en-US" sz="3600" dirty="0"/>
              </a:p>
              <a:p>
                <a:r>
                  <a:rPr lang="en-US" dirty="0"/>
                  <a:t>If the two variables were independent, then: </a:t>
                </a:r>
                <a:br>
                  <a:rPr lang="en-US" dirty="0"/>
                </a:br>
                <a:r>
                  <a:rPr lang="en-US" i="1" dirty="0"/>
                  <a:t>P</a:t>
                </a:r>
                <a:r>
                  <a:rPr lang="en-US" dirty="0"/>
                  <a:t>(</a:t>
                </a:r>
                <a:r>
                  <a:rPr lang="en-US" i="1" dirty="0"/>
                  <a:t>Y</a:t>
                </a:r>
                <a:r>
                  <a:rPr lang="en-US" dirty="0"/>
                  <a:t> = 1 ∩ </a:t>
                </a:r>
                <a:r>
                  <a:rPr lang="en-US" i="1" dirty="0"/>
                  <a:t>X</a:t>
                </a:r>
                <a:r>
                  <a:rPr lang="en-US" dirty="0"/>
                  <a:t> = 1) = </a:t>
                </a:r>
                <a:r>
                  <a:rPr lang="en-US" i="1" dirty="0"/>
                  <a:t>P</a:t>
                </a:r>
                <a:r>
                  <a:rPr lang="en-US" dirty="0"/>
                  <a:t>(</a:t>
                </a:r>
                <a:r>
                  <a:rPr lang="en-US" i="1" dirty="0"/>
                  <a:t>Y</a:t>
                </a:r>
                <a:r>
                  <a:rPr lang="en-US" dirty="0"/>
                  <a:t> = 1)</a:t>
                </a:r>
                <a:r>
                  <a:rPr lang="en-US" i="1" dirty="0"/>
                  <a:t>P</a:t>
                </a:r>
                <a:r>
                  <a:rPr lang="en-US" dirty="0"/>
                  <a:t>(</a:t>
                </a:r>
                <a:r>
                  <a:rPr lang="en-US" i="1" dirty="0"/>
                  <a:t>X</a:t>
                </a:r>
                <a:r>
                  <a:rPr lang="en-US" dirty="0"/>
                  <a:t> = 1). </a:t>
                </a:r>
              </a:p>
              <a:p>
                <a:endParaRPr lang="en-US" sz="900" dirty="0"/>
              </a:p>
              <a:p>
                <a:r>
                  <a:rPr lang="en-US" dirty="0"/>
                  <a:t>How far the inner cell counts are from what they are expected to be under this condition is the basis for the test. </a:t>
                </a:r>
              </a:p>
              <a:p>
                <a:endParaRPr lang="en-US" dirty="0"/>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843"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pic>
        <p:nvPicPr>
          <p:cNvPr id="4" name="Picture 3">
            <a:extLst>
              <a:ext uri="{FF2B5EF4-FFF2-40B4-BE49-F238E27FC236}">
                <a16:creationId xmlns:a16="http://schemas.microsoft.com/office/drawing/2014/main" id="{62671488-E7FC-9543-9ECB-E9B66474F61A}"/>
              </a:ext>
            </a:extLst>
          </p:cNvPr>
          <p:cNvPicPr>
            <a:picLocks noChangeAspect="1"/>
          </p:cNvPicPr>
          <p:nvPr/>
        </p:nvPicPr>
        <p:blipFill>
          <a:blip r:embed="rId3"/>
          <a:stretch>
            <a:fillRect/>
          </a:stretch>
        </p:blipFill>
        <p:spPr>
          <a:xfrm>
            <a:off x="3189312" y="2578462"/>
            <a:ext cx="5615214" cy="1688358"/>
          </a:xfrm>
          <a:prstGeom prst="rect">
            <a:avLst/>
          </a:prstGeom>
        </p:spPr>
      </p:pic>
    </p:spTree>
    <p:extLst>
      <p:ext uri="{BB962C8B-B14F-4D97-AF65-F5344CB8AC3E}">
        <p14:creationId xmlns:p14="http://schemas.microsoft.com/office/powerpoint/2010/main" val="412838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independence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independence can be calculated as follows:</a:t>
                </a:r>
              </a:p>
              <a:p>
                <a:r>
                  <a:rPr lang="en-US" sz="2600" i="1" dirty="0"/>
                  <a:t>H</a:t>
                </a:r>
                <a:r>
                  <a:rPr lang="en-US" sz="2600" baseline="-25000" dirty="0"/>
                  <a:t>0</a:t>
                </a:r>
                <a:r>
                  <a:rPr lang="en-US" sz="2600" dirty="0"/>
                  <a:t>: the 2 categorical variables are independent</a:t>
                </a:r>
                <a:br>
                  <a:rPr lang="en-US" sz="2600" dirty="0"/>
                </a:br>
                <a:r>
                  <a:rPr lang="en-US" sz="2600" i="1" dirty="0"/>
                  <a:t>H</a:t>
                </a:r>
                <a:r>
                  <a:rPr lang="en-US" sz="2600" i="1" baseline="-25000" dirty="0"/>
                  <a:t>A</a:t>
                </a:r>
                <a:r>
                  <a:rPr lang="en-US" sz="2600" dirty="0"/>
                  <a:t>: the 2 categorical variables are not independent (response depends on the treatment). </a:t>
                </a:r>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𝐸𝑥𝑝</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m:t>
                        </m:r>
                        <m:r>
                          <a:rPr lang="en-US" sz="2600" b="0" i="1" smtClean="0">
                            <a:latin typeface="Cambria Math" panose="02040503050406030204" pitchFamily="18" charset="0"/>
                          </a:rPr>
                          <m:t>𝑟𝑜𝑤</m:t>
                        </m:r>
                        <m:r>
                          <a:rPr lang="en-US" sz="2600" b="0" i="1" smtClean="0">
                            <a:latin typeface="Cambria Math" panose="02040503050406030204" pitchFamily="18" charset="0"/>
                          </a:rPr>
                          <m:t> </m:t>
                        </m:r>
                        <m:r>
                          <a:rPr lang="en-US" sz="2600" b="0" i="1" smtClean="0">
                            <a:latin typeface="Cambria Math" panose="02040503050406030204" pitchFamily="18" charset="0"/>
                          </a:rPr>
                          <m:t>𝑡𝑜𝑡𝑎𝑙</m:t>
                        </m:r>
                        <m:r>
                          <a:rPr lang="en-US" sz="2600" b="0" i="1" smtClean="0">
                            <a:latin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𝑐𝑜𝑙𝑢𝑚𝑛</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𝑡𝑜𝑡𝑎𝑙</m:t>
                        </m:r>
                        <m:r>
                          <a:rPr lang="en-US" sz="2600" b="0" i="1" smtClean="0">
                            <a:latin typeface="Cambria Math" panose="02040503050406030204" pitchFamily="18" charset="0"/>
                            <a:ea typeface="Cambria Math" panose="02040503050406030204" pitchFamily="18" charset="0"/>
                          </a:rPr>
                          <m:t>)</m:t>
                        </m:r>
                      </m:num>
                      <m:den>
                        <m:r>
                          <a:rPr lang="en-US" sz="2600" b="0" i="1" smtClean="0">
                            <a:latin typeface="Cambria Math" panose="02040503050406030204" pitchFamily="18" charset="0"/>
                          </a:rPr>
                          <m:t>𝑛</m:t>
                        </m:r>
                      </m:den>
                    </m:f>
                  </m:oMath>
                </a14:m>
                <a:r>
                  <a:rPr lang="en-US" sz="2600" dirty="0"/>
                  <a:t>.</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𝑟</m:t>
                        </m:r>
                        <m:r>
                          <a:rPr lang="en-US" sz="2600" b="0" i="1" smtClean="0">
                            <a:latin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𝑐</m:t>
                        </m:r>
                        <m:r>
                          <a:rPr lang="en-US" sz="2600" b="0" i="1" smtClean="0">
                            <a:latin typeface="Cambria Math" panose="02040503050406030204" pitchFamily="18" charset="0"/>
                            <a:ea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r</a:t>
                </a:r>
                <a:r>
                  <a:rPr lang="en-US" sz="2600" dirty="0"/>
                  <a:t> is the # categories for the row var., </a:t>
                </a:r>
                <a:r>
                  <a:rPr lang="en-US" sz="2600" i="1" dirty="0"/>
                  <a:t>c</a:t>
                </a:r>
                <a:r>
                  <a:rPr lang="en-US" sz="2600" dirty="0"/>
                  <a:t> is the # categories for the column var.). </a:t>
                </a:r>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741" r="-491" b="-24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61</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3"/>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148999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R.A. Fisher also came up with what is known as Fisher’s exact test. </a:t>
            </a:r>
          </a:p>
          <a:p>
            <a:r>
              <a:rPr lang="en-US" sz="2800" dirty="0"/>
              <a:t>This analysis approach is useful for a contingency table, and does not need to rely on large sample size. </a:t>
            </a:r>
          </a:p>
          <a:p>
            <a:r>
              <a:rPr lang="en-US" sz="2800" dirty="0"/>
              <a:t>It fixes the row and column totals, and then determines all the ways in which the inner cells can be calculated given those row and column totals. </a:t>
            </a:r>
          </a:p>
          <a:p>
            <a:r>
              <a:rPr lang="en-US" sz="2800" dirty="0"/>
              <a:t>The probability of any of these filled out tables, given the row and column totals is fixed, is then based on a _______________________. </a:t>
            </a:r>
          </a:p>
          <a:p>
            <a:r>
              <a:rPr lang="en-US" sz="2800" dirty="0"/>
              <a:t>Then the possible filled out tables that are less likely to occur than what was actually observed contribute to the </a:t>
            </a:r>
            <a:r>
              <a:rPr lang="en-US" sz="2800" i="1" dirty="0"/>
              <a:t>p</a:t>
            </a:r>
            <a:r>
              <a:rPr lang="en-US" sz="2800" dirty="0"/>
              <a:t>-value (by adding up their probabilities). </a:t>
            </a:r>
          </a:p>
          <a:p>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62</a:t>
            </a:fld>
            <a:endParaRPr lang="en-US"/>
          </a:p>
        </p:txBody>
      </p:sp>
      <p:sp>
        <p:nvSpPr>
          <p:cNvPr id="4" name="Rectangle 3">
            <a:extLst>
              <a:ext uri="{FF2B5EF4-FFF2-40B4-BE49-F238E27FC236}">
                <a16:creationId xmlns:a16="http://schemas.microsoft.com/office/drawing/2014/main" id="{D322DC71-8B67-084A-8578-D9C83892B436}"/>
              </a:ext>
            </a:extLst>
          </p:cNvPr>
          <p:cNvSpPr/>
          <p:nvPr/>
        </p:nvSpPr>
        <p:spPr>
          <a:xfrm>
            <a:off x="6746764" y="4452649"/>
            <a:ext cx="4266233" cy="523220"/>
          </a:xfrm>
          <a:prstGeom prst="rect">
            <a:avLst/>
          </a:prstGeom>
        </p:spPr>
        <p:txBody>
          <a:bodyPr wrap="none">
            <a:spAutoFit/>
          </a:bodyPr>
          <a:lstStyle/>
          <a:p>
            <a:r>
              <a:rPr lang="en-US" sz="2800" dirty="0"/>
              <a:t>hypergeometric distribution</a:t>
            </a:r>
          </a:p>
        </p:txBody>
      </p:sp>
    </p:spTree>
    <p:extLst>
      <p:ext uri="{BB962C8B-B14F-4D97-AF65-F5344CB8AC3E}">
        <p14:creationId xmlns:p14="http://schemas.microsoft.com/office/powerpoint/2010/main" val="7643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Fisher’s exact test </a:t>
            </a:r>
            <a:endParaRPr lang="en-US" dirty="0">
              <a:effectLst/>
            </a:endParaRPr>
          </a:p>
        </p:txBody>
      </p:sp>
      <p:pic>
        <p:nvPicPr>
          <p:cNvPr id="4" name="Content Placeholder 3">
            <a:extLst>
              <a:ext uri="{FF2B5EF4-FFF2-40B4-BE49-F238E27FC236}">
                <a16:creationId xmlns:a16="http://schemas.microsoft.com/office/drawing/2014/main" id="{B81EF62F-199D-FE46-A18A-969428FC3F89}"/>
              </a:ext>
            </a:extLst>
          </p:cNvPr>
          <p:cNvPicPr>
            <a:picLocks noGrp="1" noChangeAspect="1"/>
          </p:cNvPicPr>
          <p:nvPr>
            <p:ph idx="1"/>
          </p:nvPr>
        </p:nvPicPr>
        <p:blipFill>
          <a:blip r:embed="rId2"/>
          <a:stretch>
            <a:fillRect/>
          </a:stretch>
        </p:blipFill>
        <p:spPr>
          <a:xfrm>
            <a:off x="2485731" y="1177925"/>
            <a:ext cx="7022101" cy="2111375"/>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63</a:t>
            </a:fld>
            <a:endParaRPr lang="en-US"/>
          </a:p>
        </p:txBody>
      </p:sp>
      <p:sp>
        <p:nvSpPr>
          <p:cNvPr id="7" name="Content Placeholder 2">
            <a:extLst>
              <a:ext uri="{FF2B5EF4-FFF2-40B4-BE49-F238E27FC236}">
                <a16:creationId xmlns:a16="http://schemas.microsoft.com/office/drawing/2014/main" id="{1812AF56-DE48-F345-859D-ECD5B0F0FC38}"/>
              </a:ext>
            </a:extLst>
          </p:cNvPr>
          <p:cNvSpPr txBox="1">
            <a:spLocks/>
          </p:cNvSpPr>
          <p:nvPr/>
        </p:nvSpPr>
        <p:spPr>
          <a:xfrm>
            <a:off x="833415" y="4963886"/>
            <a:ext cx="10327008" cy="1344317"/>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Then a similar calculation is done for all possible values of </a:t>
            </a:r>
            <a:r>
              <a:rPr lang="en-US" i="1" dirty="0"/>
              <a:t>X</a:t>
            </a:r>
            <a:r>
              <a:rPr lang="en-US" baseline="-25000" dirty="0"/>
              <a:t>1</a:t>
            </a:r>
            <a:r>
              <a:rPr lang="en-US" dirty="0"/>
              <a:t>, and these probabilities are summed up for those cases of </a:t>
            </a:r>
            <a:r>
              <a:rPr lang="en-US" i="1" dirty="0"/>
              <a:t>X</a:t>
            </a:r>
            <a:r>
              <a:rPr lang="en-US" baseline="-25000" dirty="0"/>
              <a:t>1</a:t>
            </a:r>
            <a:r>
              <a:rPr lang="en-US" dirty="0"/>
              <a:t> that are not more likely to occur. </a:t>
            </a:r>
            <a:endParaRPr lang="en-US" dirty="0">
              <a:effectLs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356D4-7D4A-4042-9806-930147595987}"/>
                  </a:ext>
                </a:extLst>
              </p:cNvPr>
              <p:cNvSpPr txBox="1"/>
              <p:nvPr/>
            </p:nvSpPr>
            <p:spPr>
              <a:xfrm>
                <a:off x="3348374" y="3615447"/>
                <a:ext cx="5795626" cy="1292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=166</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5</m:t>
                                    </m:r>
                                    <m:r>
                                      <a:rPr lang="en-US" sz="2400" b="0" i="1" smtClean="0">
                                        <a:latin typeface="Cambria Math" panose="02040503050406030204" pitchFamily="18" charset="0"/>
                                      </a:rPr>
                                      <m:t>96</m:t>
                                    </m:r>
                                  </m:e>
                                </m:mr>
                                <m:mr>
                                  <m:e>
                                    <m:r>
                                      <a:rPr lang="en-US" sz="2400" b="0" i="1" smtClean="0">
                                        <a:latin typeface="Cambria Math" panose="02040503050406030204" pitchFamily="18" charset="0"/>
                                      </a:rPr>
                                      <m:t>166</m:t>
                                    </m:r>
                                  </m:e>
                                </m:mr>
                              </m:m>
                            </m:e>
                          </m:d>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7</m:t>
                                    </m:r>
                                    <m:r>
                                      <a:rPr lang="en-US" sz="2400" b="0" i="1" smtClean="0">
                                        <a:latin typeface="Cambria Math" panose="02040503050406030204" pitchFamily="18" charset="0"/>
                                      </a:rPr>
                                      <m:t>11</m:t>
                                    </m:r>
                                  </m:e>
                                </m:mr>
                                <m:mr>
                                  <m:e>
                                    <m:r>
                                      <a:rPr lang="en-US" sz="2400" b="0" i="1" smtClean="0">
                                        <a:latin typeface="Cambria Math" panose="02040503050406030204" pitchFamily="18" charset="0"/>
                                      </a:rPr>
                                      <m:t>366</m:t>
                                    </m:r>
                                  </m:e>
                                </m:mr>
                              </m:m>
                            </m:e>
                          </m:d>
                        </m:num>
                        <m:den>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307</m:t>
                                    </m:r>
                                  </m:e>
                                </m:mr>
                                <m:mr>
                                  <m:e>
                                    <m:r>
                                      <a:rPr lang="en-US" sz="2400" b="0" i="1" smtClean="0">
                                        <a:latin typeface="Cambria Math" panose="02040503050406030204" pitchFamily="18" charset="0"/>
                                      </a:rPr>
                                      <m:t>532</m:t>
                                    </m:r>
                                  </m:e>
                                </m:mr>
                              </m:m>
                            </m:e>
                          </m:d>
                        </m:den>
                      </m:f>
                      <m:r>
                        <a:rPr lang="en-US" sz="2400" b="0" i="1" smtClean="0">
                          <a:latin typeface="Cambria Math" panose="02040503050406030204" pitchFamily="18" charset="0"/>
                        </a:rPr>
                        <m:t>=1.33</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−18</m:t>
                          </m:r>
                        </m:sup>
                      </m:sSup>
                    </m:oMath>
                  </m:oMathPara>
                </a14:m>
                <a:endParaRPr lang="en-US" sz="2400" dirty="0"/>
              </a:p>
            </p:txBody>
          </p:sp>
        </mc:Choice>
        <mc:Fallback xmlns="">
          <p:sp>
            <p:nvSpPr>
              <p:cNvPr id="8" name="TextBox 7">
                <a:extLst>
                  <a:ext uri="{FF2B5EF4-FFF2-40B4-BE49-F238E27FC236}">
                    <a16:creationId xmlns:a16="http://schemas.microsoft.com/office/drawing/2014/main" id="{E14356D4-7D4A-4042-9806-930147595987}"/>
                  </a:ext>
                </a:extLst>
              </p:cNvPr>
              <p:cNvSpPr txBox="1">
                <a:spLocks noRot="1" noChangeAspect="1" noMove="1" noResize="1" noEditPoints="1" noAdjustHandles="1" noChangeArrowheads="1" noChangeShapeType="1" noTextEdit="1"/>
              </p:cNvSpPr>
              <p:nvPr/>
            </p:nvSpPr>
            <p:spPr>
              <a:xfrm>
                <a:off x="3348374" y="3615447"/>
                <a:ext cx="5795626" cy="1292149"/>
              </a:xfrm>
              <a:prstGeom prst="rect">
                <a:avLst/>
              </a:prstGeom>
              <a:blipFill>
                <a:blip r:embed="rId3"/>
                <a:stretch>
                  <a:fillRect l="-877" t="-980" b="-6863"/>
                </a:stretch>
              </a:blipFill>
            </p:spPr>
            <p:txBody>
              <a:bodyPr/>
              <a:lstStyle/>
              <a:p>
                <a:r>
                  <a:rPr lang="en-US">
                    <a:noFill/>
                  </a:rPr>
                  <a:t> </a:t>
                </a:r>
              </a:p>
            </p:txBody>
          </p:sp>
        </mc:Fallback>
      </mc:AlternateContent>
    </p:spTree>
    <p:extLst>
      <p:ext uri="{BB962C8B-B14F-4D97-AF65-F5344CB8AC3E}">
        <p14:creationId xmlns:p14="http://schemas.microsoft.com/office/powerpoint/2010/main" val="3918630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A Decision Tree for testing.</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Inference</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64</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1615440"/>
            <a:ext cx="8718267" cy="4785360"/>
          </a:xfrm>
          <a:prstGeom prst="rect">
            <a:avLst/>
          </a:prstGeom>
        </p:spPr>
      </p:pic>
    </p:spTree>
    <p:extLst>
      <p:ext uri="{BB962C8B-B14F-4D97-AF65-F5344CB8AC3E}">
        <p14:creationId xmlns:p14="http://schemas.microsoft.com/office/powerpoint/2010/main" val="2501907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Method: Randomization tests</a:t>
            </a:r>
          </a:p>
        </p:txBody>
      </p:sp>
      <p:sp>
        <p:nvSpPr>
          <p:cNvPr id="3" name="Slide Number Placeholder 2"/>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1980545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A randomization test is the non-parametric approach to analyzing quantitative data in an experiment. It is an example of a </a:t>
            </a:r>
            <a:r>
              <a:rPr lang="en-US" sz="2800" i="1" dirty="0"/>
              <a:t>resampling</a:t>
            </a:r>
            <a:r>
              <a:rPr lang="en-US" sz="2800" dirty="0"/>
              <a:t> approach (the bootstrap is another resampling approach).</a:t>
            </a:r>
          </a:p>
          <a:p>
            <a:r>
              <a:rPr lang="en-US" sz="2800" dirty="0"/>
              <a:t> </a:t>
            </a:r>
          </a:p>
          <a:p>
            <a:r>
              <a:rPr lang="en-US" sz="2800" dirty="0"/>
              <a:t>The basic assumption of the randomization test is that if the treatments are truly the same, then the measured response variable, </a:t>
            </a:r>
            <a:r>
              <a:rPr lang="en-US" sz="2800" i="1" dirty="0"/>
              <a:t>Y</a:t>
            </a:r>
            <a:r>
              <a:rPr lang="en-US" sz="2800" i="1" baseline="-25000" dirty="0"/>
              <a:t>i</a:t>
            </a:r>
            <a:r>
              <a:rPr lang="en-US" sz="2800" dirty="0"/>
              <a:t>, for subject </a:t>
            </a:r>
            <a:r>
              <a:rPr lang="en-US" sz="2800" i="1" dirty="0" err="1"/>
              <a:t>i</a:t>
            </a:r>
            <a:r>
              <a:rPr lang="en-US" sz="2800" dirty="0"/>
              <a:t> would not change if that subject was instead randomly assigned to a different treatment. This is sometimes called </a:t>
            </a:r>
            <a:r>
              <a:rPr lang="en-US" sz="2800" i="1" dirty="0"/>
              <a:t>exchangeability</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66</a:t>
            </a:fld>
            <a:endParaRPr lang="en-US"/>
          </a:p>
        </p:txBody>
      </p:sp>
    </p:spTree>
    <p:extLst>
      <p:ext uri="{BB962C8B-B14F-4D97-AF65-F5344CB8AC3E}">
        <p14:creationId xmlns:p14="http://schemas.microsoft.com/office/powerpoint/2010/main" val="82880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Randomization test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So to analyze the results, we re-randomize the individuals to treatment through simulation (keeping the sample sizes the same). We then re-calculate the statistic of interest (difference in 2 sample means or sums of squares between 3+ groups) many-many times and build a histogram of the results. This histogram is then used as the reference distribution to determine how extreme our actual observed result is. </a:t>
            </a:r>
          </a:p>
          <a:p>
            <a:r>
              <a:rPr lang="en-US" sz="2800" dirty="0"/>
              <a:t>This approach is also called a permutation test, since we are re-permuting each of the subjects into the treatment groups (and then assume this has no bearing on the response).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67</a:t>
            </a:fld>
            <a:endParaRPr lang="en-US"/>
          </a:p>
        </p:txBody>
      </p:sp>
    </p:spTree>
    <p:extLst>
      <p:ext uri="{BB962C8B-B14F-4D97-AF65-F5344CB8AC3E}">
        <p14:creationId xmlns:p14="http://schemas.microsoft.com/office/powerpoint/2010/main" val="101422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Example #1: The app update roll-out problem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A company is interested in updating their app/program, so they start a ‘pilot program’ to test the waters to see how this update will affect some important measure (like revenue or usage).  </a:t>
                </a:r>
                <a:r>
                  <a:rPr lang="en-US"/>
                  <a:t>How </a:t>
                </a:r>
                <a:r>
                  <a:rPr lang="en-US" dirty="0"/>
                  <a:t>s</a:t>
                </a:r>
                <a:r>
                  <a:rPr lang="en-US"/>
                  <a:t>hould </a:t>
                </a:r>
                <a:r>
                  <a:rPr lang="en-US" dirty="0"/>
                  <a:t>they do this?</a:t>
                </a:r>
              </a:p>
              <a:p>
                <a:r>
                  <a:rPr lang="en-US" sz="2800" dirty="0">
                    <a:effectLst/>
                  </a:rPr>
                  <a:t>The</a:t>
                </a:r>
                <a:r>
                  <a:rPr lang="en-US" dirty="0"/>
                  <a:t>y select a sample of users and ask them to voluntarily update the app on their phones in order to estimate the affect of this update.</a:t>
                </a:r>
              </a:p>
              <a:p>
                <a:r>
                  <a:rPr lang="en-US" dirty="0"/>
                  <a:t>Any issues with this design?</a:t>
                </a:r>
              </a:p>
              <a:p>
                <a:r>
                  <a:rPr lang="en-US" sz="2800" dirty="0">
                    <a:effectLst/>
                  </a:rPr>
                  <a:t>Volunteers will always be the most excited, dedicated users: a biased sample from all of their users.</a:t>
                </a:r>
              </a:p>
              <a:p>
                <a:r>
                  <a:rPr lang="en-US" dirty="0"/>
                  <a:t>We can potentially check for this bias via a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test for goodness-of-fit.</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9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68</a:t>
            </a:fld>
            <a:endParaRPr lang="en-US"/>
          </a:p>
        </p:txBody>
      </p:sp>
    </p:spTree>
    <p:extLst>
      <p:ext uri="{BB962C8B-B14F-4D97-AF65-F5344CB8AC3E}">
        <p14:creationId xmlns:p14="http://schemas.microsoft.com/office/powerpoint/2010/main" val="424847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l-GR" i="1" dirty="0"/>
              <a:t>χ</a:t>
            </a:r>
            <a:r>
              <a:rPr lang="el-GR" baseline="30000" dirty="0"/>
              <a:t>2</a:t>
            </a:r>
            <a:r>
              <a:rPr lang="el-GR" dirty="0"/>
              <a:t> </a:t>
            </a:r>
            <a:r>
              <a:rPr lang="en-US" dirty="0"/>
              <a:t>test for goodness-of-fit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Formally, the </a:t>
                </a:r>
                <a14:m>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oMath>
                </a14:m>
                <a:r>
                  <a:rPr lang="el-GR" sz="2600" dirty="0"/>
                  <a:t> </a:t>
                </a:r>
                <a:r>
                  <a:rPr lang="en-US" sz="2600" dirty="0"/>
                  <a:t>test for goodness-of-fit can be calculated as follows:</a:t>
                </a:r>
              </a:p>
              <a:p>
                <a:r>
                  <a:rPr lang="en-US" sz="2600" i="1" dirty="0"/>
                  <a:t>H</a:t>
                </a:r>
                <a:r>
                  <a:rPr lang="en-US" sz="2600" baseline="-25000" dirty="0"/>
                  <a:t>0</a:t>
                </a:r>
                <a:r>
                  <a:rPr lang="en-US" sz="2600" dirty="0"/>
                  <a:t>: the variable follows some known distribution in the population</a:t>
                </a:r>
                <a:br>
                  <a:rPr lang="en-US" sz="2600" dirty="0"/>
                </a:br>
                <a:r>
                  <a:rPr lang="en-US" sz="2600" i="1" dirty="0"/>
                  <a:t>H</a:t>
                </a:r>
                <a:r>
                  <a:rPr lang="en-US" sz="2600" i="1" baseline="-25000" dirty="0"/>
                  <a:t>A</a:t>
                </a:r>
                <a:r>
                  <a:rPr lang="en-US" sz="2600" dirty="0"/>
                  <a:t>: the variable does not follow this distribution</a:t>
                </a:r>
              </a:p>
              <a:p>
                <a:endParaRPr lang="en-US" sz="2600" dirty="0"/>
              </a:p>
              <a:p>
                <a:endParaRPr lang="en-US" sz="2600" dirty="0"/>
              </a:p>
              <a:p>
                <a:endParaRPr lang="en-US" sz="2600" dirty="0"/>
              </a:p>
              <a:p>
                <a:r>
                  <a:rPr lang="en-US" sz="2600" dirty="0"/>
                  <a:t>where </a:t>
                </a:r>
                <a:r>
                  <a:rPr lang="en-US" sz="2600" i="1" dirty="0" err="1"/>
                  <a:t>Obs</a:t>
                </a:r>
                <a:r>
                  <a:rPr lang="en-US" sz="2600" dirty="0"/>
                  <a:t> is the observed cell count and </a:t>
                </a:r>
                <a:r>
                  <a:rPr lang="en-US" sz="2600" i="1" dirty="0" err="1"/>
                  <a:t>Exp</a:t>
                </a:r>
                <a:r>
                  <a:rPr lang="en-US" sz="2600" dirty="0"/>
                  <a:t> is the expected cell count: </a:t>
                </a:r>
                <a:br>
                  <a:rPr lang="en-US" sz="2600" dirty="0"/>
                </a:br>
                <a14:m>
                  <m:oMath xmlns:m="http://schemas.openxmlformats.org/officeDocument/2006/math">
                    <m:r>
                      <a:rPr lang="en-US" sz="2600" i="1">
                        <a:latin typeface="Cambria Math" panose="02040503050406030204" pitchFamily="18" charset="0"/>
                      </a:rPr>
                      <m:t>𝐸</m:t>
                    </m:r>
                    <m:sSub>
                      <m:sSubPr>
                        <m:ctrlPr>
                          <a:rPr lang="en-US" sz="2600" b="0" i="1" smtClean="0">
                            <a:latin typeface="Cambria Math" panose="02040503050406030204" pitchFamily="18" charset="0"/>
                          </a:rPr>
                        </m:ctrlPr>
                      </m:sSubPr>
                      <m:e>
                        <m:r>
                          <a:rPr lang="en-US" sz="2600" i="1">
                            <a:latin typeface="Cambria Math" panose="02040503050406030204" pitchFamily="18" charset="0"/>
                          </a:rPr>
                          <m:t>𝑥</m:t>
                        </m:r>
                        <m:r>
                          <a:rPr lang="en-US" sz="2600" b="0" i="1" smtClean="0">
                            <a:latin typeface="Cambria Math" panose="02040503050406030204" pitchFamily="18" charset="0"/>
                          </a:rPr>
                          <m:t>𝑝</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𝑛</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𝜋</m:t>
                        </m:r>
                      </m:e>
                      <m:sub>
                        <m:r>
                          <a:rPr lang="en-US" sz="2600" b="0" i="1" smtClean="0">
                            <a:latin typeface="Cambria Math" panose="02040503050406030204" pitchFamily="18" charset="0"/>
                            <a:ea typeface="Cambria Math" panose="02040503050406030204" pitchFamily="18" charset="0"/>
                          </a:rPr>
                          <m:t>𝑖</m:t>
                        </m:r>
                      </m:sub>
                    </m:sSub>
                  </m:oMath>
                </a14:m>
                <a:r>
                  <a:rPr lang="en-US" sz="2600" dirty="0"/>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𝜋</m:t>
                        </m:r>
                      </m:e>
                      <m:sub>
                        <m:r>
                          <a:rPr lang="en-US" sz="2600" i="1">
                            <a:latin typeface="Cambria Math" panose="02040503050406030204" pitchFamily="18" charset="0"/>
                            <a:ea typeface="Cambria Math" panose="02040503050406030204" pitchFamily="18" charset="0"/>
                          </a:rPr>
                          <m:t>𝑖</m:t>
                        </m:r>
                      </m:sub>
                    </m:sSub>
                  </m:oMath>
                </a14:m>
                <a:r>
                  <a:rPr lang="en-US" sz="2600" dirty="0"/>
                  <a:t> is the theoretical probability of being in category/bucket </a:t>
                </a:r>
                <a:r>
                  <a:rPr lang="en-US" sz="2600" i="1" dirty="0" err="1"/>
                  <a:t>i</a:t>
                </a:r>
                <a:r>
                  <a:rPr lang="en-US" sz="2600" dirty="0"/>
                  <a:t>). </a:t>
                </a:r>
              </a:p>
              <a:p>
                <a:r>
                  <a:rPr lang="en-US" sz="2600" dirty="0"/>
                  <a:t>The </a:t>
                </a:r>
                <a:r>
                  <a:rPr lang="en-US" sz="2600" i="1" dirty="0"/>
                  <a:t>p</a:t>
                </a:r>
                <a:r>
                  <a:rPr lang="en-US" sz="2600" dirty="0"/>
                  <a:t>-value can then be calculated based on a </a:t>
                </a:r>
                <a14:m>
                  <m:oMath xmlns:m="http://schemas.openxmlformats.org/officeDocument/2006/math">
                    <m:sSubSup>
                      <m:sSubSupPr>
                        <m:ctrlPr>
                          <a:rPr lang="en-US" sz="2600" i="1" smtClean="0">
                            <a:latin typeface="Cambria Math" panose="02040503050406030204" pitchFamily="18" charset="0"/>
                          </a:rPr>
                        </m:ctrlPr>
                      </m:sSubSupPr>
                      <m:e>
                        <m:r>
                          <a:rPr lang="en-US" sz="2600" i="1" smtClean="0">
                            <a:latin typeface="Cambria Math" panose="02040503050406030204" pitchFamily="18" charset="0"/>
                            <a:ea typeface="Cambria Math" panose="02040503050406030204" pitchFamily="18" charset="0"/>
                          </a:rPr>
                          <m:t>𝜒</m:t>
                        </m:r>
                      </m:e>
                      <m:sub>
                        <m:r>
                          <a:rPr lang="en-US" sz="2600" b="0" i="1" smtClean="0">
                            <a:latin typeface="Cambria Math" panose="02040503050406030204" pitchFamily="18" charset="0"/>
                          </a:rPr>
                          <m:t>𝑑𝑓</m:t>
                        </m:r>
                        <m:r>
                          <a:rPr lang="en-US" sz="2600" b="0" i="1" smtClean="0">
                            <a:latin typeface="Cambria Math" panose="02040503050406030204" pitchFamily="18" charset="0"/>
                          </a:rPr>
                          <m:t>=(</m:t>
                        </m:r>
                        <m:r>
                          <a:rPr lang="en-US" sz="2600" b="0" i="1" smtClean="0">
                            <a:latin typeface="Cambria Math" panose="02040503050406030204" pitchFamily="18" charset="0"/>
                          </a:rPr>
                          <m:t>𝑘</m:t>
                        </m:r>
                        <m:r>
                          <a:rPr lang="en-US" sz="2600" b="0" i="1" smtClean="0">
                            <a:latin typeface="Cambria Math" panose="02040503050406030204" pitchFamily="18" charset="0"/>
                          </a:rPr>
                          <m:t>−1)</m:t>
                        </m:r>
                      </m:sub>
                      <m:sup>
                        <m:r>
                          <a:rPr lang="en-US" sz="2600" b="0" i="1" smtClean="0">
                            <a:latin typeface="Cambria Math" panose="02040503050406030204" pitchFamily="18" charset="0"/>
                          </a:rPr>
                          <m:t>2</m:t>
                        </m:r>
                      </m:sup>
                    </m:sSubSup>
                  </m:oMath>
                </a14:m>
                <a:r>
                  <a:rPr lang="en-US" sz="2600" dirty="0"/>
                  <a:t> distribution </a:t>
                </a:r>
                <a:br>
                  <a:rPr lang="en-US" sz="2600" dirty="0"/>
                </a:br>
                <a:r>
                  <a:rPr lang="en-US" sz="2600" dirty="0"/>
                  <a:t>(</a:t>
                </a:r>
                <a:r>
                  <a:rPr lang="en-US" sz="2600" i="1" dirty="0"/>
                  <a:t>k</a:t>
                </a:r>
                <a:r>
                  <a:rPr lang="en-US" sz="2600" dirty="0"/>
                  <a:t> is the # categories in the population). </a:t>
                </a:r>
              </a:p>
              <a:p>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741"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69</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ED64E8-2F74-CA4E-86AD-03CE6DD3ED0C}"/>
                  </a:ext>
                </a:extLst>
              </p:cNvPr>
              <p:cNvSpPr/>
              <p:nvPr/>
            </p:nvSpPr>
            <p:spPr>
              <a:xfrm>
                <a:off x="3250051" y="2595656"/>
                <a:ext cx="5493736" cy="10966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ea typeface="Cambria Math" panose="02040503050406030204" pitchFamily="18" charset="0"/>
                            </a:rPr>
                          </m:ctrlPr>
                        </m:sSupPr>
                        <m:e>
                          <m:r>
                            <a:rPr lang="en-US" sz="2600" i="1" smtClean="0">
                              <a:latin typeface="Cambria Math" panose="02040503050406030204" pitchFamily="18" charset="0"/>
                              <a:ea typeface="Cambria Math" panose="02040503050406030204" pitchFamily="18" charset="0"/>
                            </a:rPr>
                            <m:t>𝜒</m:t>
                          </m:r>
                        </m:e>
                        <m:sup>
                          <m:r>
                            <a:rPr lang="en-US" sz="2600" b="0" i="1" smtClean="0">
                              <a:latin typeface="Cambria Math" panose="02040503050406030204" pitchFamily="18" charset="0"/>
                              <a:ea typeface="Cambria Math" panose="02040503050406030204" pitchFamily="18" charset="0"/>
                            </a:rPr>
                            <m:t>2</m:t>
                          </m:r>
                        </m:sup>
                      </m:sSup>
                      <m:r>
                        <a:rPr lang="en-US" sz="2600" i="1" smtClean="0">
                          <a:latin typeface="Cambria Math" panose="02040503050406030204" pitchFamily="18" charset="0"/>
                        </a:rPr>
                        <m:t>=</m:t>
                      </m:r>
                      <m:nary>
                        <m:naryPr>
                          <m:chr m:val="∑"/>
                          <m:supHide m:val="on"/>
                          <m:ctrlPr>
                            <a:rPr lang="en-US" sz="2600" i="1" smtClean="0">
                              <a:latin typeface="Cambria Math" panose="02040503050406030204" pitchFamily="18" charset="0"/>
                            </a:rPr>
                          </m:ctrlPr>
                        </m:naryPr>
                        <m:sub>
                          <m:r>
                            <m:rPr>
                              <m:brk m:alnAt="7"/>
                            </m:rPr>
                            <a:rPr lang="en-US" sz="2600" b="0" i="1" smtClean="0">
                              <a:latin typeface="Cambria Math" panose="02040503050406030204" pitchFamily="18" charset="0"/>
                            </a:rPr>
                            <m:t>𝑎</m:t>
                          </m:r>
                          <m:r>
                            <a:rPr lang="en-US" sz="2600" b="0" i="1" smtClean="0">
                              <a:latin typeface="Cambria Math" panose="02040503050406030204" pitchFamily="18" charset="0"/>
                            </a:rPr>
                            <m:t>𝑙𝑙</m:t>
                          </m:r>
                          <m:r>
                            <a:rPr lang="en-US" sz="2600" b="0" i="1" smtClean="0">
                              <a:latin typeface="Cambria Math" panose="02040503050406030204" pitchFamily="18" charset="0"/>
                            </a:rPr>
                            <m:t> </m:t>
                          </m:r>
                          <m:r>
                            <a:rPr lang="en-US" sz="2600" b="0" i="1" smtClean="0">
                              <a:latin typeface="Cambria Math" panose="02040503050406030204" pitchFamily="18" charset="0"/>
                            </a:rPr>
                            <m:t>𝑐𝑒𝑙𝑙𝑠</m:t>
                          </m:r>
                        </m:sub>
                        <m:sup/>
                        <m:e>
                          <m:f>
                            <m:fPr>
                              <m:ctrlPr>
                                <a:rPr lang="en-US" sz="2600" i="1" smtClean="0">
                                  <a:latin typeface="Cambria Math" panose="02040503050406030204" pitchFamily="18" charset="0"/>
                                </a:rPr>
                              </m:ctrlPr>
                            </m:fPr>
                            <m:num>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𝑂𝑏𝑠</m:t>
                                      </m:r>
                                      <m:r>
                                        <a:rPr lang="en-US" sz="2600" b="0" i="1" smtClean="0">
                                          <a:latin typeface="Cambria Math" panose="02040503050406030204" pitchFamily="18" charset="0"/>
                                        </a:rPr>
                                        <m:t>−</m:t>
                                      </m:r>
                                      <m:r>
                                        <a:rPr lang="en-US" sz="2600" b="0" i="1" smtClean="0">
                                          <a:latin typeface="Cambria Math" panose="02040503050406030204" pitchFamily="18" charset="0"/>
                                        </a:rPr>
                                        <m:t>𝐸𝑥𝑝</m:t>
                                      </m:r>
                                    </m:e>
                                  </m:d>
                                </m:e>
                                <m:sup>
                                  <m:r>
                                    <a:rPr lang="en-US" sz="2600" b="0" i="1" smtClean="0">
                                      <a:latin typeface="Cambria Math" panose="02040503050406030204" pitchFamily="18" charset="0"/>
                                    </a:rPr>
                                    <m:t>2</m:t>
                                  </m:r>
                                </m:sup>
                              </m:sSup>
                            </m:num>
                            <m:den>
                              <m:r>
                                <a:rPr lang="en-US" sz="2600" b="0" i="1" smtClean="0">
                                  <a:latin typeface="Cambria Math" panose="02040503050406030204" pitchFamily="18" charset="0"/>
                                </a:rPr>
                                <m:t>𝐸𝑥𝑝</m:t>
                              </m:r>
                            </m:den>
                          </m:f>
                        </m:e>
                      </m:nary>
                    </m:oMath>
                  </m:oMathPara>
                </a14:m>
                <a:endParaRPr lang="en-US" sz="2600" dirty="0"/>
              </a:p>
            </p:txBody>
          </p:sp>
        </mc:Choice>
        <mc:Fallback xmlns="">
          <p:sp>
            <p:nvSpPr>
              <p:cNvPr id="6" name="Rectangle 5">
                <a:extLst>
                  <a:ext uri="{FF2B5EF4-FFF2-40B4-BE49-F238E27FC236}">
                    <a16:creationId xmlns:a16="http://schemas.microsoft.com/office/drawing/2014/main" id="{7CED64E8-2F74-CA4E-86AD-03CE6DD3ED0C}"/>
                  </a:ext>
                </a:extLst>
              </p:cNvPr>
              <p:cNvSpPr>
                <a:spLocks noRot="1" noChangeAspect="1" noMove="1" noResize="1" noEditPoints="1" noAdjustHandles="1" noChangeArrowheads="1" noChangeShapeType="1" noTextEdit="1"/>
              </p:cNvSpPr>
              <p:nvPr/>
            </p:nvSpPr>
            <p:spPr>
              <a:xfrm>
                <a:off x="3250051" y="2595656"/>
                <a:ext cx="5493736" cy="1096647"/>
              </a:xfrm>
              <a:prstGeom prst="rect">
                <a:avLst/>
              </a:prstGeom>
              <a:blipFill>
                <a:blip r:embed="rId4"/>
                <a:stretch>
                  <a:fillRect t="-125287" b="-178161"/>
                </a:stretch>
              </a:blipFill>
            </p:spPr>
            <p:txBody>
              <a:bodyPr/>
              <a:lstStyle/>
              <a:p>
                <a:r>
                  <a:rPr lang="en-US">
                    <a:noFill/>
                  </a:rPr>
                  <a:t> </a:t>
                </a:r>
              </a:p>
            </p:txBody>
          </p:sp>
        </mc:Fallback>
      </mc:AlternateContent>
    </p:spTree>
    <p:extLst>
      <p:ext uri="{BB962C8B-B14F-4D97-AF65-F5344CB8AC3E}">
        <p14:creationId xmlns:p14="http://schemas.microsoft.com/office/powerpoint/2010/main" val="3386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Importance</a:t>
            </a:r>
          </a:p>
        </p:txBody>
      </p:sp>
    </p:spTree>
    <p:extLst>
      <p:ext uri="{BB962C8B-B14F-4D97-AF65-F5344CB8AC3E}">
        <p14:creationId xmlns:p14="http://schemas.microsoft.com/office/powerpoint/2010/main" val="1954397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639C-F0BF-954C-BCD9-372C5BDA1776}"/>
              </a:ext>
            </a:extLst>
          </p:cNvPr>
          <p:cNvSpPr>
            <a:spLocks noGrp="1"/>
          </p:cNvSpPr>
          <p:nvPr>
            <p:ph type="title"/>
          </p:nvPr>
        </p:nvSpPr>
        <p:spPr/>
        <p:txBody>
          <a:bodyPr/>
          <a:lstStyle/>
          <a:p>
            <a:r>
              <a:rPr lang="en-US" dirty="0"/>
              <a:t>Example #2: An infamous AB Test, 41 Shades of Blue</a:t>
            </a:r>
          </a:p>
        </p:txBody>
      </p:sp>
      <p:sp>
        <p:nvSpPr>
          <p:cNvPr id="4" name="Slide Number Placeholder 3">
            <a:extLst>
              <a:ext uri="{FF2B5EF4-FFF2-40B4-BE49-F238E27FC236}">
                <a16:creationId xmlns:a16="http://schemas.microsoft.com/office/drawing/2014/main" id="{6BA271FB-F6FA-D743-A099-5B0B28780549}"/>
              </a:ext>
            </a:extLst>
          </p:cNvPr>
          <p:cNvSpPr>
            <a:spLocks noGrp="1"/>
          </p:cNvSpPr>
          <p:nvPr>
            <p:ph type="sldNum" sz="quarter" idx="12"/>
          </p:nvPr>
        </p:nvSpPr>
        <p:spPr/>
        <p:txBody>
          <a:bodyPr/>
          <a:lstStyle/>
          <a:p>
            <a:fld id="{8C616E8F-BF65-1643-9F00-FF84D0665BC6}" type="slidenum">
              <a:rPr lang="en-US" smtClean="0"/>
              <a:t>70</a:t>
            </a:fld>
            <a:endParaRPr lang="en-US"/>
          </a:p>
        </p:txBody>
      </p:sp>
      <p:pic>
        <p:nvPicPr>
          <p:cNvPr id="5" name="Picture 4">
            <a:extLst>
              <a:ext uri="{FF2B5EF4-FFF2-40B4-BE49-F238E27FC236}">
                <a16:creationId xmlns:a16="http://schemas.microsoft.com/office/drawing/2014/main" id="{A19B7D80-C69D-7049-98BE-C054FB4E3B23}"/>
              </a:ext>
            </a:extLst>
          </p:cNvPr>
          <p:cNvPicPr>
            <a:picLocks noChangeAspect="1"/>
          </p:cNvPicPr>
          <p:nvPr/>
        </p:nvPicPr>
        <p:blipFill>
          <a:blip r:embed="rId2"/>
          <a:stretch>
            <a:fillRect/>
          </a:stretch>
        </p:blipFill>
        <p:spPr>
          <a:xfrm>
            <a:off x="2224231" y="1022983"/>
            <a:ext cx="7743537" cy="4345120"/>
          </a:xfrm>
          <a:prstGeom prst="rect">
            <a:avLst/>
          </a:prstGeom>
        </p:spPr>
      </p:pic>
      <p:sp>
        <p:nvSpPr>
          <p:cNvPr id="6" name="Rectangle 5">
            <a:extLst>
              <a:ext uri="{FF2B5EF4-FFF2-40B4-BE49-F238E27FC236}">
                <a16:creationId xmlns:a16="http://schemas.microsoft.com/office/drawing/2014/main" id="{78A2F247-5916-1B46-8EA4-A4170E4EC197}"/>
              </a:ext>
            </a:extLst>
          </p:cNvPr>
          <p:cNvSpPr/>
          <p:nvPr/>
        </p:nvSpPr>
        <p:spPr>
          <a:xfrm>
            <a:off x="929639" y="5529199"/>
            <a:ext cx="10332720" cy="492443"/>
          </a:xfrm>
          <a:prstGeom prst="rect">
            <a:avLst/>
          </a:prstGeom>
        </p:spPr>
        <p:txBody>
          <a:bodyPr wrap="square">
            <a:spAutoFit/>
          </a:bodyPr>
          <a:lstStyle/>
          <a:p>
            <a:r>
              <a:rPr lang="en-US" sz="2600" dirty="0"/>
              <a:t>How should the study proceed?  How should the data be analyzed?</a:t>
            </a:r>
          </a:p>
        </p:txBody>
      </p:sp>
    </p:spTree>
    <p:extLst>
      <p:ext uri="{BB962C8B-B14F-4D97-AF65-F5344CB8AC3E}">
        <p14:creationId xmlns:p14="http://schemas.microsoft.com/office/powerpoint/2010/main" val="2381022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Obama’s 2008 Campaign</a:t>
            </a:r>
          </a:p>
        </p:txBody>
      </p:sp>
      <p:sp>
        <p:nvSpPr>
          <p:cNvPr id="3" name="Slide Number Placeholder 2"/>
          <p:cNvSpPr>
            <a:spLocks noGrp="1"/>
          </p:cNvSpPr>
          <p:nvPr>
            <p:ph type="sldNum" sz="quarter" idx="12"/>
          </p:nvPr>
        </p:nvSpPr>
        <p:spPr/>
        <p:txBody>
          <a:bodyPr/>
          <a:lstStyle/>
          <a:p>
            <a:fld id="{47445CB2-BF6F-6E49-AC61-7BDDE2E02F5B}" type="slidenum">
              <a:rPr lang="en-US" smtClean="0"/>
              <a:t>71</a:t>
            </a:fld>
            <a:endParaRPr lang="en-US"/>
          </a:p>
        </p:txBody>
      </p:sp>
    </p:spTree>
    <p:extLst>
      <p:ext uri="{BB962C8B-B14F-4D97-AF65-F5344CB8AC3E}">
        <p14:creationId xmlns:p14="http://schemas.microsoft.com/office/powerpoint/2010/main" val="224340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90191-905D-8C4C-B9FF-A1A407B03C99}"/>
              </a:ext>
            </a:extLst>
          </p:cNvPr>
          <p:cNvSpPr>
            <a:spLocks noGrp="1"/>
          </p:cNvSpPr>
          <p:nvPr>
            <p:ph type="title"/>
          </p:nvPr>
        </p:nvSpPr>
        <p:spPr/>
        <p:txBody>
          <a:bodyPr/>
          <a:lstStyle/>
          <a:p>
            <a:r>
              <a:rPr lang="en-US" dirty="0"/>
              <a:t>The 2008 Obama Campaign</a:t>
            </a:r>
          </a:p>
        </p:txBody>
      </p:sp>
      <p:sp>
        <p:nvSpPr>
          <p:cNvPr id="3" name="Content Placeholder 2">
            <a:extLst>
              <a:ext uri="{FF2B5EF4-FFF2-40B4-BE49-F238E27FC236}">
                <a16:creationId xmlns:a16="http://schemas.microsoft.com/office/drawing/2014/main" id="{B0016C66-F5D8-2F45-824C-EED26789629D}"/>
              </a:ext>
            </a:extLst>
          </p:cNvPr>
          <p:cNvSpPr>
            <a:spLocks noGrp="1"/>
          </p:cNvSpPr>
          <p:nvPr>
            <p:ph idx="1"/>
          </p:nvPr>
        </p:nvSpPr>
        <p:spPr/>
        <p:txBody>
          <a:bodyPr/>
          <a:lstStyle/>
          <a:p>
            <a:r>
              <a:rPr lang="en-US" dirty="0"/>
              <a:t>In 2008, the Obama campaign raised much of its money via online donations through its website.</a:t>
            </a:r>
          </a:p>
          <a:p>
            <a:endParaRPr lang="en-US" dirty="0"/>
          </a:p>
          <a:p>
            <a:r>
              <a:rPr lang="en-US" dirty="0"/>
              <a:t>They wanted to optimize the launch page that visitors saw when they came to the campaign website.  They were attempting to maximize the number of visitors that would sign up for their emailing list.</a:t>
            </a:r>
          </a:p>
          <a:p>
            <a:endParaRPr lang="en-US" dirty="0"/>
          </a:p>
          <a:p>
            <a:r>
              <a:rPr lang="en-US" dirty="0"/>
              <a:t>There were 2 treatments they attempted to vary:</a:t>
            </a:r>
          </a:p>
          <a:p>
            <a:r>
              <a:rPr lang="en-US" dirty="0"/>
              <a:t>	- the image or video the user saw.</a:t>
            </a:r>
          </a:p>
          <a:p>
            <a:r>
              <a:rPr lang="en-US" dirty="0"/>
              <a:t>	- the words on the click-through button.</a:t>
            </a:r>
          </a:p>
          <a:p>
            <a:r>
              <a:rPr lang="en-US" dirty="0"/>
              <a:t>	</a:t>
            </a:r>
          </a:p>
        </p:txBody>
      </p:sp>
      <p:sp>
        <p:nvSpPr>
          <p:cNvPr id="4" name="Slide Number Placeholder 3">
            <a:extLst>
              <a:ext uri="{FF2B5EF4-FFF2-40B4-BE49-F238E27FC236}">
                <a16:creationId xmlns:a16="http://schemas.microsoft.com/office/drawing/2014/main" id="{977A1C9B-CAD7-8B46-9917-B75D25C4E9C8}"/>
              </a:ext>
            </a:extLst>
          </p:cNvPr>
          <p:cNvSpPr>
            <a:spLocks noGrp="1"/>
          </p:cNvSpPr>
          <p:nvPr>
            <p:ph type="sldNum" sz="quarter" idx="12"/>
          </p:nvPr>
        </p:nvSpPr>
        <p:spPr/>
        <p:txBody>
          <a:bodyPr/>
          <a:lstStyle/>
          <a:p>
            <a:fld id="{8C616E8F-BF65-1643-9F00-FF84D0665BC6}" type="slidenum">
              <a:rPr lang="en-US" smtClean="0"/>
              <a:t>72</a:t>
            </a:fld>
            <a:endParaRPr lang="en-US"/>
          </a:p>
        </p:txBody>
      </p:sp>
    </p:spTree>
    <p:extLst>
      <p:ext uri="{BB962C8B-B14F-4D97-AF65-F5344CB8AC3E}">
        <p14:creationId xmlns:p14="http://schemas.microsoft.com/office/powerpoint/2010/main" val="16633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1787-2070-0C42-B1AD-3515F3F70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C9F5D6-9827-1346-AC8B-BBB355360B05}"/>
              </a:ext>
            </a:extLst>
          </p:cNvPr>
          <p:cNvSpPr>
            <a:spLocks noGrp="1"/>
          </p:cNvSpPr>
          <p:nvPr>
            <p:ph idx="1"/>
          </p:nvPr>
        </p:nvSpPr>
        <p:spPr>
          <a:xfrm>
            <a:off x="833415" y="1177758"/>
            <a:ext cx="3956318" cy="4973640"/>
          </a:xfrm>
        </p:spPr>
        <p:txBody>
          <a:bodyPr/>
          <a:lstStyle/>
          <a:p>
            <a:r>
              <a:rPr lang="en-US" dirty="0"/>
              <a:t>Media choices (6 of them):</a:t>
            </a:r>
          </a:p>
          <a:p>
            <a:pPr marL="457200" indent="-457200">
              <a:buFontTx/>
              <a:buChar char="-"/>
            </a:pPr>
            <a:r>
              <a:rPr lang="en-US" dirty="0"/>
              <a:t>3 images and 3 videos were possibly shown</a:t>
            </a:r>
          </a:p>
          <a:p>
            <a:endParaRPr lang="en-US" dirty="0"/>
          </a:p>
          <a:p>
            <a:r>
              <a:rPr lang="en-US" dirty="0"/>
              <a:t>Click- through button</a:t>
            </a:r>
          </a:p>
          <a:p>
            <a:r>
              <a:rPr lang="en-US" dirty="0"/>
              <a:t>- one of 4 choices:</a:t>
            </a:r>
          </a:p>
        </p:txBody>
      </p:sp>
      <p:sp>
        <p:nvSpPr>
          <p:cNvPr id="4" name="Slide Number Placeholder 3">
            <a:extLst>
              <a:ext uri="{FF2B5EF4-FFF2-40B4-BE49-F238E27FC236}">
                <a16:creationId xmlns:a16="http://schemas.microsoft.com/office/drawing/2014/main" id="{0D968341-0E83-A14E-A9E2-18F628E4B634}"/>
              </a:ext>
            </a:extLst>
          </p:cNvPr>
          <p:cNvSpPr>
            <a:spLocks noGrp="1"/>
          </p:cNvSpPr>
          <p:nvPr>
            <p:ph type="sldNum" sz="quarter" idx="12"/>
          </p:nvPr>
        </p:nvSpPr>
        <p:spPr/>
        <p:txBody>
          <a:bodyPr/>
          <a:lstStyle/>
          <a:p>
            <a:fld id="{8C616E8F-BF65-1643-9F00-FF84D0665BC6}" type="slidenum">
              <a:rPr lang="en-US" smtClean="0"/>
              <a:t>73</a:t>
            </a:fld>
            <a:endParaRPr lang="en-US"/>
          </a:p>
        </p:txBody>
      </p:sp>
      <p:pic>
        <p:nvPicPr>
          <p:cNvPr id="6" name="Picture 5">
            <a:extLst>
              <a:ext uri="{FF2B5EF4-FFF2-40B4-BE49-F238E27FC236}">
                <a16:creationId xmlns:a16="http://schemas.microsoft.com/office/drawing/2014/main" id="{9D2A2B6E-56AB-A549-A52C-4C759450BE24}"/>
              </a:ext>
            </a:extLst>
          </p:cNvPr>
          <p:cNvPicPr>
            <a:picLocks noChangeAspect="1"/>
          </p:cNvPicPr>
          <p:nvPr/>
        </p:nvPicPr>
        <p:blipFill>
          <a:blip r:embed="rId2"/>
          <a:stretch>
            <a:fillRect/>
          </a:stretch>
        </p:blipFill>
        <p:spPr>
          <a:xfrm>
            <a:off x="4789733" y="1233208"/>
            <a:ext cx="6976156" cy="4918190"/>
          </a:xfrm>
          <a:prstGeom prst="rect">
            <a:avLst/>
          </a:prstGeom>
        </p:spPr>
      </p:pic>
      <p:pic>
        <p:nvPicPr>
          <p:cNvPr id="7" name="Picture 6">
            <a:extLst>
              <a:ext uri="{FF2B5EF4-FFF2-40B4-BE49-F238E27FC236}">
                <a16:creationId xmlns:a16="http://schemas.microsoft.com/office/drawing/2014/main" id="{33127FAF-CB7B-544B-A4E8-F8771E0016C8}"/>
              </a:ext>
            </a:extLst>
          </p:cNvPr>
          <p:cNvPicPr>
            <a:picLocks noChangeAspect="1"/>
          </p:cNvPicPr>
          <p:nvPr/>
        </p:nvPicPr>
        <p:blipFill>
          <a:blip r:embed="rId3"/>
          <a:stretch>
            <a:fillRect/>
          </a:stretch>
        </p:blipFill>
        <p:spPr>
          <a:xfrm>
            <a:off x="2678941" y="5632893"/>
            <a:ext cx="1905000" cy="482600"/>
          </a:xfrm>
          <a:prstGeom prst="rect">
            <a:avLst/>
          </a:prstGeom>
        </p:spPr>
      </p:pic>
      <p:pic>
        <p:nvPicPr>
          <p:cNvPr id="8" name="Picture 7">
            <a:extLst>
              <a:ext uri="{FF2B5EF4-FFF2-40B4-BE49-F238E27FC236}">
                <a16:creationId xmlns:a16="http://schemas.microsoft.com/office/drawing/2014/main" id="{2BFC8CCD-31E8-B34C-AABA-A0384F284DBA}"/>
              </a:ext>
            </a:extLst>
          </p:cNvPr>
          <p:cNvPicPr>
            <a:picLocks noChangeAspect="1"/>
          </p:cNvPicPr>
          <p:nvPr/>
        </p:nvPicPr>
        <p:blipFill>
          <a:blip r:embed="rId4"/>
          <a:stretch>
            <a:fillRect/>
          </a:stretch>
        </p:blipFill>
        <p:spPr>
          <a:xfrm>
            <a:off x="2689302" y="4956342"/>
            <a:ext cx="1905000" cy="482600"/>
          </a:xfrm>
          <a:prstGeom prst="rect">
            <a:avLst/>
          </a:prstGeom>
        </p:spPr>
      </p:pic>
      <p:pic>
        <p:nvPicPr>
          <p:cNvPr id="9" name="Picture 8">
            <a:extLst>
              <a:ext uri="{FF2B5EF4-FFF2-40B4-BE49-F238E27FC236}">
                <a16:creationId xmlns:a16="http://schemas.microsoft.com/office/drawing/2014/main" id="{654E08AF-81A7-BC43-B257-CF0DD2C389C8}"/>
              </a:ext>
            </a:extLst>
          </p:cNvPr>
          <p:cNvPicPr>
            <a:picLocks noChangeAspect="1"/>
          </p:cNvPicPr>
          <p:nvPr/>
        </p:nvPicPr>
        <p:blipFill>
          <a:blip r:embed="rId5"/>
          <a:stretch>
            <a:fillRect/>
          </a:stretch>
        </p:blipFill>
        <p:spPr>
          <a:xfrm>
            <a:off x="517602" y="4956342"/>
            <a:ext cx="1905000" cy="482600"/>
          </a:xfrm>
          <a:prstGeom prst="rect">
            <a:avLst/>
          </a:prstGeom>
        </p:spPr>
      </p:pic>
      <p:pic>
        <p:nvPicPr>
          <p:cNvPr id="10" name="Picture 9">
            <a:extLst>
              <a:ext uri="{FF2B5EF4-FFF2-40B4-BE49-F238E27FC236}">
                <a16:creationId xmlns:a16="http://schemas.microsoft.com/office/drawing/2014/main" id="{976FBF2A-49F1-0D48-A9FC-FDF8B405EDDF}"/>
              </a:ext>
            </a:extLst>
          </p:cNvPr>
          <p:cNvPicPr>
            <a:picLocks noChangeAspect="1"/>
          </p:cNvPicPr>
          <p:nvPr/>
        </p:nvPicPr>
        <p:blipFill>
          <a:blip r:embed="rId6"/>
          <a:stretch>
            <a:fillRect/>
          </a:stretch>
        </p:blipFill>
        <p:spPr>
          <a:xfrm>
            <a:off x="517602" y="5632893"/>
            <a:ext cx="1905000" cy="482600"/>
          </a:xfrm>
          <a:prstGeom prst="rect">
            <a:avLst/>
          </a:prstGeom>
        </p:spPr>
      </p:pic>
    </p:spTree>
    <p:extLst>
      <p:ext uri="{BB962C8B-B14F-4D97-AF65-F5344CB8AC3E}">
        <p14:creationId xmlns:p14="http://schemas.microsoft.com/office/powerpoint/2010/main" val="238530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FFE-20C1-CA4B-A7F3-D0915F1CAC9F}"/>
              </a:ext>
            </a:extLst>
          </p:cNvPr>
          <p:cNvSpPr>
            <a:spLocks noGrp="1"/>
          </p:cNvSpPr>
          <p:nvPr>
            <p:ph type="title"/>
          </p:nvPr>
        </p:nvSpPr>
        <p:spPr/>
        <p:txBody>
          <a:bodyPr/>
          <a:lstStyle/>
          <a:p>
            <a:r>
              <a:rPr lang="en-US" dirty="0"/>
              <a:t>How to design the experiment?</a:t>
            </a:r>
          </a:p>
        </p:txBody>
      </p:sp>
      <p:sp>
        <p:nvSpPr>
          <p:cNvPr id="3" name="Content Placeholder 2">
            <a:extLst>
              <a:ext uri="{FF2B5EF4-FFF2-40B4-BE49-F238E27FC236}">
                <a16:creationId xmlns:a16="http://schemas.microsoft.com/office/drawing/2014/main" id="{06641E06-A69E-D94D-89CD-CBDFBFBD56E9}"/>
              </a:ext>
            </a:extLst>
          </p:cNvPr>
          <p:cNvSpPr>
            <a:spLocks noGrp="1"/>
          </p:cNvSpPr>
          <p:nvPr>
            <p:ph idx="1"/>
          </p:nvPr>
        </p:nvSpPr>
        <p:spPr/>
        <p:txBody>
          <a:bodyPr/>
          <a:lstStyle/>
          <a:p>
            <a:r>
              <a:rPr lang="en-US" dirty="0"/>
              <a:t>How should this experiment unfold?</a:t>
            </a:r>
          </a:p>
          <a:p>
            <a:endParaRPr lang="en-US" dirty="0"/>
          </a:p>
          <a:p>
            <a:pPr marL="514350" indent="-514350">
              <a:buAutoNum type="arabicPeriod"/>
            </a:pPr>
            <a:r>
              <a:rPr lang="en-US" dirty="0"/>
              <a:t>What was the response variable?  </a:t>
            </a:r>
          </a:p>
          <a:p>
            <a:pPr marL="514350" indent="-514350">
              <a:buAutoNum type="arabicPeriod"/>
            </a:pPr>
            <a:r>
              <a:rPr lang="en-US" dirty="0"/>
              <a:t>What were the treatments?  What were the treatment groups?</a:t>
            </a:r>
          </a:p>
          <a:p>
            <a:pPr marL="514350" indent="-514350">
              <a:buAutoNum type="arabicPeriod"/>
            </a:pPr>
            <a:r>
              <a:rPr lang="en-US" dirty="0"/>
              <a:t>How many observations (sample size) needed to be selected in order to determine which treatment group is most effective?</a:t>
            </a:r>
          </a:p>
          <a:p>
            <a:pPr marL="514350" indent="-514350">
              <a:buAutoNum type="arabicPeriod"/>
            </a:pPr>
            <a:r>
              <a:rPr lang="en-US" dirty="0"/>
              <a:t>What analysis should be performed?</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3E1FFCDE-EEB4-4F46-A70E-F622E9A4E5C1}"/>
              </a:ext>
            </a:extLst>
          </p:cNvPr>
          <p:cNvSpPr>
            <a:spLocks noGrp="1"/>
          </p:cNvSpPr>
          <p:nvPr>
            <p:ph type="sldNum" sz="quarter" idx="12"/>
          </p:nvPr>
        </p:nvSpPr>
        <p:spPr/>
        <p:txBody>
          <a:bodyPr/>
          <a:lstStyle/>
          <a:p>
            <a:fld id="{8C616E8F-BF65-1643-9F00-FF84D0665BC6}" type="slidenum">
              <a:rPr lang="en-US" smtClean="0"/>
              <a:t>74</a:t>
            </a:fld>
            <a:endParaRPr lang="en-US"/>
          </a:p>
        </p:txBody>
      </p:sp>
    </p:spTree>
    <p:extLst>
      <p:ext uri="{BB962C8B-B14F-4D97-AF65-F5344CB8AC3E}">
        <p14:creationId xmlns:p14="http://schemas.microsoft.com/office/powerpoint/2010/main" val="34797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C9D6-62A7-FF4E-BF51-B76348A0384F}"/>
              </a:ext>
            </a:extLst>
          </p:cNvPr>
          <p:cNvSpPr>
            <a:spLocks noGrp="1"/>
          </p:cNvSpPr>
          <p:nvPr>
            <p:ph type="title"/>
          </p:nvPr>
        </p:nvSpPr>
        <p:spPr/>
        <p:txBody>
          <a:bodyPr/>
          <a:lstStyle/>
          <a:p>
            <a:r>
              <a:rPr lang="en-US" dirty="0"/>
              <a:t>Obama 2008: the specifics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25F04-4D9A-4F45-8612-66070F93AA02}"/>
                  </a:ext>
                </a:extLst>
              </p:cNvPr>
              <p:cNvSpPr>
                <a:spLocks noGrp="1"/>
              </p:cNvSpPr>
              <p:nvPr>
                <p:ph idx="1"/>
              </p:nvPr>
            </p:nvSpPr>
            <p:spPr/>
            <p:txBody>
              <a:bodyPr/>
              <a:lstStyle/>
              <a:p>
                <a:pPr marL="514350" indent="-514350">
                  <a:buAutoNum type="arabicPeriod"/>
                </a:pPr>
                <a:r>
                  <a:rPr lang="en-US" dirty="0"/>
                  <a:t>What was the response variable?  </a:t>
                </a:r>
              </a:p>
              <a:p>
                <a:pPr marL="1257270" lvl="1" indent="-514350"/>
                <a:r>
                  <a:rPr lang="en-US" dirty="0"/>
                  <a:t>sign-up rate</a:t>
                </a:r>
              </a:p>
              <a:p>
                <a:pPr marL="514350" indent="-514350">
                  <a:buAutoNum type="arabicPeriod"/>
                </a:pPr>
                <a:r>
                  <a:rPr lang="en-US" dirty="0"/>
                  <a:t>What were the treatments?  What were the treatment groups?</a:t>
                </a:r>
              </a:p>
              <a:p>
                <a:pPr marL="1257270" lvl="1" indent="-514350"/>
                <a:r>
                  <a:rPr lang="en-US" dirty="0"/>
                  <a:t>2 treatments (media type and button).  24 treatment groups</a:t>
                </a:r>
              </a:p>
              <a:p>
                <a:pPr marL="514350" indent="-514350">
                  <a:buAutoNum type="arabicPeriod"/>
                </a:pPr>
                <a:r>
                  <a:rPr lang="en-US" dirty="0"/>
                  <a:t>How many observations (sample size) needed to be selected in order to determine which treatment group is most effective?</a:t>
                </a:r>
              </a:p>
              <a:p>
                <a:pPr marL="1257270" lvl="1" indent="-514350"/>
                <a:r>
                  <a:rPr lang="en-US" dirty="0"/>
                  <a:t>The campaign decided to run the experiment on 310,382 visitors!!!</a:t>
                </a:r>
              </a:p>
              <a:p>
                <a:pPr marL="514350" indent="-514350">
                  <a:buAutoNum type="arabicPeriod"/>
                </a:pPr>
                <a:r>
                  <a:rPr lang="en-US" dirty="0"/>
                  <a:t>What analysis should be performed?</a:t>
                </a:r>
              </a:p>
              <a:p>
                <a:pPr marL="1257270" lvl="1" indent="-514350"/>
                <a:r>
                  <a:rPr lang="en-US" dirty="0"/>
                  <a:t>Classically,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test for independence could be performed.  Or better yet, a randomization test </a:t>
                </a:r>
                <a:r>
                  <a:rPr lang="en-US" dirty="0">
                    <a:sym typeface="Wingdings" pitchFamily="2" charset="2"/>
                  </a:rPr>
                  <a:t></a:t>
                </a:r>
                <a:r>
                  <a:rPr lang="en-US" dirty="0"/>
                  <a:t>	</a:t>
                </a:r>
              </a:p>
              <a:p>
                <a:r>
                  <a:rPr lang="en-US" dirty="0"/>
                  <a:t>The data were overwhelming…</a:t>
                </a:r>
              </a:p>
            </p:txBody>
          </p:sp>
        </mc:Choice>
        <mc:Fallback xmlns="">
          <p:sp>
            <p:nvSpPr>
              <p:cNvPr id="3" name="Content Placeholder 2">
                <a:extLst>
                  <a:ext uri="{FF2B5EF4-FFF2-40B4-BE49-F238E27FC236}">
                    <a16:creationId xmlns:a16="http://schemas.microsoft.com/office/drawing/2014/main" id="{7AF25F04-4D9A-4F45-8612-66070F93AA02}"/>
                  </a:ext>
                </a:extLst>
              </p:cNvPr>
              <p:cNvSpPr>
                <a:spLocks noGrp="1" noRot="1" noChangeAspect="1" noMove="1" noResize="1" noEditPoints="1" noAdjustHandles="1" noChangeArrowheads="1" noChangeShapeType="1" noTextEdit="1"/>
              </p:cNvSpPr>
              <p:nvPr>
                <p:ph idx="1"/>
              </p:nvPr>
            </p:nvSpPr>
            <p:spPr>
              <a:blipFill>
                <a:blip r:embed="rId2"/>
                <a:stretch>
                  <a:fillRect l="-1229" t="-3593" b="-1491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50C9D4-85EA-AE45-BEA5-2655EB2BF1DD}"/>
              </a:ext>
            </a:extLst>
          </p:cNvPr>
          <p:cNvSpPr>
            <a:spLocks noGrp="1"/>
          </p:cNvSpPr>
          <p:nvPr>
            <p:ph type="sldNum" sz="quarter" idx="12"/>
          </p:nvPr>
        </p:nvSpPr>
        <p:spPr/>
        <p:txBody>
          <a:bodyPr/>
          <a:lstStyle/>
          <a:p>
            <a:fld id="{8C616E8F-BF65-1643-9F00-FF84D0665BC6}" type="slidenum">
              <a:rPr lang="en-US" smtClean="0"/>
              <a:t>75</a:t>
            </a:fld>
            <a:endParaRPr lang="en-US"/>
          </a:p>
        </p:txBody>
      </p:sp>
    </p:spTree>
    <p:extLst>
      <p:ext uri="{BB962C8B-B14F-4D97-AF65-F5344CB8AC3E}">
        <p14:creationId xmlns:p14="http://schemas.microsoft.com/office/powerpoint/2010/main" val="20636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645F-8BCA-5A4D-830D-8B36C376B3F6}"/>
              </a:ext>
            </a:extLst>
          </p:cNvPr>
          <p:cNvSpPr>
            <a:spLocks noGrp="1"/>
          </p:cNvSpPr>
          <p:nvPr>
            <p:ph type="title"/>
          </p:nvPr>
        </p:nvSpPr>
        <p:spPr/>
        <p:txBody>
          <a:bodyPr/>
          <a:lstStyle/>
          <a:p>
            <a:r>
              <a:rPr lang="en-US" dirty="0"/>
              <a:t>The Results</a:t>
            </a:r>
          </a:p>
        </p:txBody>
      </p:sp>
      <p:sp>
        <p:nvSpPr>
          <p:cNvPr id="4" name="Slide Number Placeholder 3">
            <a:extLst>
              <a:ext uri="{FF2B5EF4-FFF2-40B4-BE49-F238E27FC236}">
                <a16:creationId xmlns:a16="http://schemas.microsoft.com/office/drawing/2014/main" id="{D3F7914C-6ADA-C64D-9EC5-0B9FD9ECB66A}"/>
              </a:ext>
            </a:extLst>
          </p:cNvPr>
          <p:cNvSpPr>
            <a:spLocks noGrp="1"/>
          </p:cNvSpPr>
          <p:nvPr>
            <p:ph type="sldNum" sz="quarter" idx="12"/>
          </p:nvPr>
        </p:nvSpPr>
        <p:spPr/>
        <p:txBody>
          <a:bodyPr/>
          <a:lstStyle/>
          <a:p>
            <a:fld id="{8C616E8F-BF65-1643-9F00-FF84D0665BC6}" type="slidenum">
              <a:rPr lang="en-US" smtClean="0"/>
              <a:t>76</a:t>
            </a:fld>
            <a:endParaRPr lang="en-US"/>
          </a:p>
        </p:txBody>
      </p:sp>
      <p:pic>
        <p:nvPicPr>
          <p:cNvPr id="5" name="Picture 4">
            <a:extLst>
              <a:ext uri="{FF2B5EF4-FFF2-40B4-BE49-F238E27FC236}">
                <a16:creationId xmlns:a16="http://schemas.microsoft.com/office/drawing/2014/main" id="{09668ED4-324D-C947-888A-2D3B5D12CCEF}"/>
              </a:ext>
            </a:extLst>
          </p:cNvPr>
          <p:cNvPicPr>
            <a:picLocks noChangeAspect="1"/>
          </p:cNvPicPr>
          <p:nvPr/>
        </p:nvPicPr>
        <p:blipFill>
          <a:blip r:embed="rId2"/>
          <a:stretch>
            <a:fillRect/>
          </a:stretch>
        </p:blipFill>
        <p:spPr>
          <a:xfrm>
            <a:off x="5152329" y="216531"/>
            <a:ext cx="6057900" cy="2882900"/>
          </a:xfrm>
          <a:prstGeom prst="rect">
            <a:avLst/>
          </a:prstGeom>
        </p:spPr>
      </p:pic>
      <p:pic>
        <p:nvPicPr>
          <p:cNvPr id="6" name="Picture 5">
            <a:extLst>
              <a:ext uri="{FF2B5EF4-FFF2-40B4-BE49-F238E27FC236}">
                <a16:creationId xmlns:a16="http://schemas.microsoft.com/office/drawing/2014/main" id="{174FFEF4-BA36-2D4C-9E76-49605A9DCC6E}"/>
              </a:ext>
            </a:extLst>
          </p:cNvPr>
          <p:cNvPicPr>
            <a:picLocks noChangeAspect="1"/>
          </p:cNvPicPr>
          <p:nvPr/>
        </p:nvPicPr>
        <p:blipFill>
          <a:blip r:embed="rId3"/>
          <a:stretch>
            <a:fillRect/>
          </a:stretch>
        </p:blipFill>
        <p:spPr>
          <a:xfrm>
            <a:off x="5152329" y="3429000"/>
            <a:ext cx="6057900" cy="2971800"/>
          </a:xfrm>
          <a:prstGeom prst="rect">
            <a:avLst/>
          </a:prstGeom>
        </p:spPr>
      </p:pic>
      <p:sp>
        <p:nvSpPr>
          <p:cNvPr id="8" name="Rectangle 7">
            <a:extLst>
              <a:ext uri="{FF2B5EF4-FFF2-40B4-BE49-F238E27FC236}">
                <a16:creationId xmlns:a16="http://schemas.microsoft.com/office/drawing/2014/main" id="{E1C2D29B-AA33-BE42-93CE-693EEF4AF72F}"/>
              </a:ext>
            </a:extLst>
          </p:cNvPr>
          <p:cNvSpPr/>
          <p:nvPr/>
        </p:nvSpPr>
        <p:spPr>
          <a:xfrm>
            <a:off x="714073" y="4609640"/>
            <a:ext cx="4189142" cy="923330"/>
          </a:xfrm>
          <a:prstGeom prst="rect">
            <a:avLst/>
          </a:prstGeom>
        </p:spPr>
        <p:txBody>
          <a:bodyPr wrap="square">
            <a:spAutoFit/>
          </a:bodyPr>
          <a:lstStyle/>
          <a:p>
            <a:r>
              <a:rPr lang="en-US" dirty="0">
                <a:hlinkClick r:id="rId4"/>
              </a:rPr>
              <a:t>https://blog.optimizely.com/2010/11/29/how-obama-raised-60-million-by-running-a-simple-experiment/</a:t>
            </a:r>
            <a:endParaRPr lang="en-US" dirty="0"/>
          </a:p>
        </p:txBody>
      </p:sp>
      <p:sp>
        <p:nvSpPr>
          <p:cNvPr id="9" name="Content Placeholder 2">
            <a:extLst>
              <a:ext uri="{FF2B5EF4-FFF2-40B4-BE49-F238E27FC236}">
                <a16:creationId xmlns:a16="http://schemas.microsoft.com/office/drawing/2014/main" id="{B3855E06-C366-C04D-AC0A-F7727CA43FE9}"/>
              </a:ext>
            </a:extLst>
          </p:cNvPr>
          <p:cNvSpPr>
            <a:spLocks noGrp="1"/>
          </p:cNvSpPr>
          <p:nvPr>
            <p:ph idx="1"/>
          </p:nvPr>
        </p:nvSpPr>
        <p:spPr>
          <a:xfrm>
            <a:off x="833415" y="1516566"/>
            <a:ext cx="3950459" cy="3746810"/>
          </a:xfrm>
        </p:spPr>
        <p:txBody>
          <a:bodyPr/>
          <a:lstStyle/>
          <a:p>
            <a:r>
              <a:rPr lang="en-US" dirty="0"/>
              <a:t>The results are shown to the right (note: they are from a 3</a:t>
            </a:r>
            <a:r>
              <a:rPr lang="en-US" baseline="30000" dirty="0"/>
              <a:t>rd</a:t>
            </a:r>
            <a:r>
              <a:rPr lang="en-US" dirty="0"/>
              <a:t> party site that runs AB tests for website design: Optimizely).</a:t>
            </a:r>
          </a:p>
          <a:p>
            <a:endParaRPr lang="en-US" dirty="0"/>
          </a:p>
        </p:txBody>
      </p:sp>
    </p:spTree>
    <p:extLst>
      <p:ext uri="{BB962C8B-B14F-4D97-AF65-F5344CB8AC3E}">
        <p14:creationId xmlns:p14="http://schemas.microsoft.com/office/powerpoint/2010/main" val="128426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1B0A-F52E-7F4D-92DB-27A0C5BBE7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650989-CC84-9143-9370-64C5EC243CA3}"/>
              </a:ext>
            </a:extLst>
          </p:cNvPr>
          <p:cNvSpPr>
            <a:spLocks noGrp="1"/>
          </p:cNvSpPr>
          <p:nvPr>
            <p:ph idx="1"/>
          </p:nvPr>
        </p:nvSpPr>
        <p:spPr>
          <a:xfrm>
            <a:off x="833415" y="1177758"/>
            <a:ext cx="10327008" cy="5223042"/>
          </a:xfrm>
        </p:spPr>
        <p:txBody>
          <a:bodyPr/>
          <a:lstStyle/>
          <a:p>
            <a:r>
              <a:rPr lang="en-US" dirty="0"/>
              <a:t>The winning variation had a sign-up rate of 11.6%. The original page had a sign-up rate of 8.26%. That’s an improvement of 40.6% in sign-up rate…[leading to an] additional 2,880,000 email addresses translated into 288,000 more volunteers…and an additional $60 million in donations.</a:t>
            </a:r>
          </a:p>
          <a:p>
            <a:endParaRPr lang="en-US" sz="800" dirty="0"/>
          </a:p>
          <a:p>
            <a:r>
              <a:rPr lang="en-US" dirty="0"/>
              <a:t>See any issue in this conclusion?</a:t>
            </a:r>
          </a:p>
          <a:p>
            <a:endParaRPr lang="en-US" sz="800" dirty="0"/>
          </a:p>
          <a:p>
            <a:r>
              <a:rPr lang="en-US" dirty="0"/>
              <a:t>But more importantly, they did learn one lesson: those intimately involved in designing websites (or medical treatments) are too biased to properly make conclusions as to what works best.  They like the videos, and they performed the worst.  </a:t>
            </a:r>
          </a:p>
          <a:p>
            <a:endParaRPr lang="en-US" dirty="0"/>
          </a:p>
        </p:txBody>
      </p:sp>
      <p:sp>
        <p:nvSpPr>
          <p:cNvPr id="4" name="Slide Number Placeholder 3">
            <a:extLst>
              <a:ext uri="{FF2B5EF4-FFF2-40B4-BE49-F238E27FC236}">
                <a16:creationId xmlns:a16="http://schemas.microsoft.com/office/drawing/2014/main" id="{FCA76C94-137A-6048-AC91-14C3A7A677D7}"/>
              </a:ext>
            </a:extLst>
          </p:cNvPr>
          <p:cNvSpPr>
            <a:spLocks noGrp="1"/>
          </p:cNvSpPr>
          <p:nvPr>
            <p:ph type="sldNum" sz="quarter" idx="12"/>
          </p:nvPr>
        </p:nvSpPr>
        <p:spPr/>
        <p:txBody>
          <a:bodyPr/>
          <a:lstStyle/>
          <a:p>
            <a:fld id="{8C616E8F-BF65-1643-9F00-FF84D0665BC6}" type="slidenum">
              <a:rPr lang="en-US" smtClean="0"/>
              <a:t>77</a:t>
            </a:fld>
            <a:endParaRPr lang="en-US"/>
          </a:p>
        </p:txBody>
      </p:sp>
    </p:spTree>
    <p:extLst>
      <p:ext uri="{BB962C8B-B14F-4D97-AF65-F5344CB8AC3E}">
        <p14:creationId xmlns:p14="http://schemas.microsoft.com/office/powerpoint/2010/main" val="15651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1787-2070-0C42-B1AD-3515F3F70179}"/>
              </a:ext>
            </a:extLst>
          </p:cNvPr>
          <p:cNvSpPr>
            <a:spLocks noGrp="1"/>
          </p:cNvSpPr>
          <p:nvPr>
            <p:ph type="title"/>
          </p:nvPr>
        </p:nvSpPr>
        <p:spPr/>
        <p:txBody>
          <a:bodyPr/>
          <a:lstStyle/>
          <a:p>
            <a:r>
              <a:rPr lang="en-US" dirty="0"/>
              <a:t>And the winner was:</a:t>
            </a:r>
          </a:p>
        </p:txBody>
      </p:sp>
      <p:sp>
        <p:nvSpPr>
          <p:cNvPr id="4" name="Slide Number Placeholder 3">
            <a:extLst>
              <a:ext uri="{FF2B5EF4-FFF2-40B4-BE49-F238E27FC236}">
                <a16:creationId xmlns:a16="http://schemas.microsoft.com/office/drawing/2014/main" id="{0D968341-0E83-A14E-A9E2-18F628E4B634}"/>
              </a:ext>
            </a:extLst>
          </p:cNvPr>
          <p:cNvSpPr>
            <a:spLocks noGrp="1"/>
          </p:cNvSpPr>
          <p:nvPr>
            <p:ph type="sldNum" sz="quarter" idx="12"/>
          </p:nvPr>
        </p:nvSpPr>
        <p:spPr/>
        <p:txBody>
          <a:bodyPr/>
          <a:lstStyle/>
          <a:p>
            <a:fld id="{8C616E8F-BF65-1643-9F00-FF84D0665BC6}" type="slidenum">
              <a:rPr lang="en-US" smtClean="0"/>
              <a:t>78</a:t>
            </a:fld>
            <a:endParaRPr lang="en-US"/>
          </a:p>
        </p:txBody>
      </p:sp>
      <p:pic>
        <p:nvPicPr>
          <p:cNvPr id="5" name="Picture 4">
            <a:extLst>
              <a:ext uri="{FF2B5EF4-FFF2-40B4-BE49-F238E27FC236}">
                <a16:creationId xmlns:a16="http://schemas.microsoft.com/office/drawing/2014/main" id="{226C29C8-9185-CE41-8FA8-8348453823BB}"/>
              </a:ext>
            </a:extLst>
          </p:cNvPr>
          <p:cNvPicPr>
            <a:picLocks noChangeAspect="1"/>
          </p:cNvPicPr>
          <p:nvPr/>
        </p:nvPicPr>
        <p:blipFill>
          <a:blip r:embed="rId2"/>
          <a:stretch>
            <a:fillRect/>
          </a:stretch>
        </p:blipFill>
        <p:spPr>
          <a:xfrm>
            <a:off x="2863075" y="983807"/>
            <a:ext cx="6104853" cy="5475868"/>
          </a:xfrm>
          <a:prstGeom prst="rect">
            <a:avLst/>
          </a:prstGeom>
        </p:spPr>
      </p:pic>
    </p:spTree>
    <p:extLst>
      <p:ext uri="{BB962C8B-B14F-4D97-AF65-F5344CB8AC3E}">
        <p14:creationId xmlns:p14="http://schemas.microsoft.com/office/powerpoint/2010/main" val="30107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a:t>
            </a:r>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sz="2400" dirty="0"/>
              <a:t>This idea of re-permuting a variable and refitting a model to see how much more poorly it performs is called </a:t>
            </a:r>
            <a:r>
              <a:rPr lang="en-US" sz="2400" b="1" dirty="0"/>
              <a:t>permutation feature importance.</a:t>
            </a:r>
          </a:p>
          <a:p>
            <a:endParaRPr lang="en-US" sz="2400" b="1" dirty="0"/>
          </a:p>
          <a:p>
            <a:r>
              <a:rPr lang="en-US" sz="2400" dirty="0"/>
              <a:t>It is sometimes preferred to the standard feature importance, why?</a:t>
            </a:r>
          </a:p>
          <a:p>
            <a:endParaRPr lang="en-US" sz="2400" dirty="0"/>
          </a:p>
          <a:p>
            <a:r>
              <a:rPr lang="en-US" sz="2400" dirty="0"/>
              <a:t>When two features are correlated and one of the features is permuted, the model will still have access to the feature through its correlated feature.</a:t>
            </a:r>
          </a:p>
          <a:p>
            <a:endParaRPr lang="en-US" sz="2400" dirty="0"/>
          </a:p>
          <a:p>
            <a:r>
              <a:rPr lang="en-US" sz="2400" dirty="0"/>
              <a:t>What is the one glaring disadvantage to this?</a:t>
            </a:r>
          </a:p>
          <a:p>
            <a:endParaRPr lang="en-US" sz="2400" dirty="0"/>
          </a:p>
          <a:p>
            <a:r>
              <a:rPr lang="en-US" sz="2400" dirty="0"/>
              <a:t>Computational time, and things may not ‘add up’.</a:t>
            </a:r>
          </a:p>
          <a:p>
            <a:endParaRPr lang="en-US" sz="2400" dirty="0"/>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8</a:t>
            </a:fld>
            <a:endParaRPr lang="en-US"/>
          </a:p>
        </p:txBody>
      </p:sp>
    </p:spTree>
    <p:extLst>
      <p:ext uri="{BB962C8B-B14F-4D97-AF65-F5344CB8AC3E}">
        <p14:creationId xmlns:p14="http://schemas.microsoft.com/office/powerpoint/2010/main" val="315002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A44-307D-F749-BB70-68950A610867}"/>
              </a:ext>
            </a:extLst>
          </p:cNvPr>
          <p:cNvSpPr>
            <a:spLocks noGrp="1"/>
          </p:cNvSpPr>
          <p:nvPr>
            <p:ph type="title"/>
          </p:nvPr>
        </p:nvSpPr>
        <p:spPr/>
        <p:txBody>
          <a:bodyPr/>
          <a:lstStyle/>
          <a:p>
            <a:r>
              <a:rPr lang="en-US" dirty="0"/>
              <a:t>Permutation Variable Importance in </a:t>
            </a:r>
            <a:r>
              <a:rPr lang="en-US" dirty="0" err="1"/>
              <a:t>sklearn</a:t>
            </a:r>
            <a:endParaRPr lang="en-US" dirty="0"/>
          </a:p>
        </p:txBody>
      </p:sp>
      <p:sp>
        <p:nvSpPr>
          <p:cNvPr id="3" name="Content Placeholder 2">
            <a:extLst>
              <a:ext uri="{FF2B5EF4-FFF2-40B4-BE49-F238E27FC236}">
                <a16:creationId xmlns:a16="http://schemas.microsoft.com/office/drawing/2014/main" id="{495B549F-CA5C-9C40-A783-EB5D78762AE9}"/>
              </a:ext>
            </a:extLst>
          </p:cNvPr>
          <p:cNvSpPr>
            <a:spLocks noGrp="1"/>
          </p:cNvSpPr>
          <p:nvPr>
            <p:ph idx="1"/>
          </p:nvPr>
        </p:nvSpPr>
        <p:spPr>
          <a:xfrm>
            <a:off x="1022986" y="949750"/>
            <a:ext cx="10327008" cy="5451050"/>
          </a:xfrm>
        </p:spPr>
        <p:txBody>
          <a:bodyPr/>
          <a:lstStyle/>
          <a:p>
            <a:r>
              <a:rPr lang="en-US" dirty="0"/>
              <a:t>To perform permutation variable importance in </a:t>
            </a:r>
            <a:r>
              <a:rPr lang="en-US" dirty="0" err="1"/>
              <a:t>sklearn</a:t>
            </a:r>
            <a:r>
              <a:rPr lang="en-US" dirty="0"/>
              <a:t> (or </a:t>
            </a:r>
            <a:r>
              <a:rPr lang="en-US" dirty="0" err="1"/>
              <a:t>keras</a:t>
            </a:r>
            <a:r>
              <a:rPr lang="en-US" dirty="0"/>
              <a:t>), one can use the ELI5 library:</a:t>
            </a:r>
          </a:p>
          <a:p>
            <a:r>
              <a:rPr lang="en-US" dirty="0">
                <a:hlinkClick r:id="rId2"/>
              </a:rPr>
              <a:t>https://eli5.readthedocs.io/en/latest/index.html</a:t>
            </a:r>
            <a:endParaRPr lang="en-US" dirty="0"/>
          </a:p>
          <a:p>
            <a:endParaRPr lang="en-US" dirty="0"/>
          </a:p>
          <a:p>
            <a:r>
              <a:rPr lang="en-US" dirty="0"/>
              <a:t>This is easy to do with </a:t>
            </a:r>
            <a:r>
              <a:rPr lang="en-US" dirty="0" err="1"/>
              <a:t>sklearn</a:t>
            </a:r>
            <a:r>
              <a:rPr lang="en-US" dirty="0"/>
              <a:t> models.</a:t>
            </a:r>
          </a:p>
          <a:p>
            <a:endParaRPr lang="en-US" dirty="0"/>
          </a:p>
          <a:p>
            <a:r>
              <a:rPr lang="en-US" dirty="0"/>
              <a:t>An example is worth a thousand words:</a:t>
            </a:r>
          </a:p>
        </p:txBody>
      </p:sp>
      <p:sp>
        <p:nvSpPr>
          <p:cNvPr id="4" name="Slide Number Placeholder 3">
            <a:extLst>
              <a:ext uri="{FF2B5EF4-FFF2-40B4-BE49-F238E27FC236}">
                <a16:creationId xmlns:a16="http://schemas.microsoft.com/office/drawing/2014/main" id="{E57A104F-AAD0-F143-ABD7-E24C9D214447}"/>
              </a:ext>
            </a:extLst>
          </p:cNvPr>
          <p:cNvSpPr>
            <a:spLocks noGrp="1"/>
          </p:cNvSpPr>
          <p:nvPr>
            <p:ph type="sldNum" sz="quarter" idx="12"/>
          </p:nvPr>
        </p:nvSpPr>
        <p:spPr/>
        <p:txBody>
          <a:bodyPr/>
          <a:lstStyle/>
          <a:p>
            <a:fld id="{82BAABBF-CE1E-8A4C-92D8-393D0291D808}" type="slidenum">
              <a:rPr lang="en-US" smtClean="0"/>
              <a:t>9</a:t>
            </a:fld>
            <a:endParaRPr lang="en-US"/>
          </a:p>
        </p:txBody>
      </p:sp>
    </p:spTree>
    <p:extLst>
      <p:ext uri="{BB962C8B-B14F-4D97-AF65-F5344CB8AC3E}">
        <p14:creationId xmlns:p14="http://schemas.microsoft.com/office/powerpoint/2010/main" val="76079349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11479</TotalTime>
  <Words>4740</Words>
  <Application>Microsoft Macintosh PowerPoint</Application>
  <PresentationFormat>Widescreen</PresentationFormat>
  <Paragraphs>497</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Cambria Math</vt:lpstr>
      <vt:lpstr>Courier New</vt:lpstr>
      <vt:lpstr>Karla</vt:lpstr>
      <vt:lpstr>Wingdings</vt:lpstr>
      <vt:lpstr>GEC_template</vt:lpstr>
      <vt:lpstr>Lecture #10: Visualizing the Black Box and AB Testing</vt:lpstr>
      <vt:lpstr>Outline</vt:lpstr>
      <vt:lpstr>Variable Importance</vt:lpstr>
      <vt:lpstr>Variable Importance for Tree-Based Models</vt:lpstr>
      <vt:lpstr>Variable Importance for trees, bags, and boosts</vt:lpstr>
      <vt:lpstr>Other Variable Importance Measures</vt:lpstr>
      <vt:lpstr>Permutation Importance</vt:lpstr>
      <vt:lpstr>Permutation Variable Importance</vt:lpstr>
      <vt:lpstr>Permutation Variable Importance in sklearn</vt:lpstr>
      <vt:lpstr>Permutation Variable Importance Example</vt:lpstr>
      <vt:lpstr>The problem with Variable Importance</vt:lpstr>
      <vt:lpstr>Interpretation through Predictions</vt:lpstr>
      <vt:lpstr>Parametric vs. Nonparametric models</vt:lpstr>
      <vt:lpstr>Simplest Approach: observed Y ̂ vs. X_j</vt:lpstr>
      <vt:lpstr>Example: observed Y ̂ vs. X_j</vt:lpstr>
      <vt:lpstr>Unboxing the black box</vt:lpstr>
      <vt:lpstr>Unboxing the black box (cont.)</vt:lpstr>
      <vt:lpstr>PowerPoint Presentation</vt:lpstr>
      <vt:lpstr>What if we want the joint relationship with two predictors?</vt:lpstr>
      <vt:lpstr>Should I use PCA components?</vt:lpstr>
      <vt:lpstr>Adding Uncertainty</vt:lpstr>
      <vt:lpstr>Adding Uncertainty</vt:lpstr>
      <vt:lpstr>PowerPoint Presentation</vt:lpstr>
      <vt:lpstr>Bootstrapping Basics, review</vt:lpstr>
      <vt:lpstr>Bootstrapping Basics, review</vt:lpstr>
      <vt:lpstr>Bootstrapping Basics, review</vt:lpstr>
      <vt:lpstr>Bootstrapping for Predictions</vt:lpstr>
      <vt:lpstr>LIME</vt:lpstr>
      <vt:lpstr>LIME</vt:lpstr>
      <vt:lpstr>LIME (cont.)</vt:lpstr>
      <vt:lpstr>LIME: in a nutshell</vt:lpstr>
      <vt:lpstr>LIME: an illustrative picture</vt:lpstr>
      <vt:lpstr>LIME: the algorithm</vt:lpstr>
      <vt:lpstr>LIME: Pros and Cons</vt:lpstr>
      <vt:lpstr>LIME: the equation</vt:lpstr>
      <vt:lpstr>LIME: an output</vt:lpstr>
      <vt:lpstr>PowerPoint Presentation</vt:lpstr>
      <vt:lpstr>Causal Effects and AB Testing </vt:lpstr>
      <vt:lpstr>Association vs. Causation</vt:lpstr>
      <vt:lpstr>Association vs. Causation (cont.)</vt:lpstr>
      <vt:lpstr>Controlling for confounding</vt:lpstr>
      <vt:lpstr>Controlling for confounding: advantages/disadvantages</vt:lpstr>
      <vt:lpstr>Experiments and AB-testing</vt:lpstr>
      <vt:lpstr>Completely Randomized Design</vt:lpstr>
      <vt:lpstr>Experiments and AB-testing</vt:lpstr>
      <vt:lpstr>Assigning subject to treatments</vt:lpstr>
      <vt:lpstr>Beyond just A vs. B</vt:lpstr>
      <vt:lpstr>Better than AB…</vt:lpstr>
      <vt:lpstr>***Optional: t-tests, binomial z-test, F-tests, χ2 tests, oh my!</vt:lpstr>
      <vt:lpstr>Analyzing the results</vt:lpstr>
      <vt:lpstr>Analyzing the results (cont.)</vt:lpstr>
      <vt:lpstr>2-sample t-test</vt:lpstr>
      <vt:lpstr>2-sample z-test for proportions</vt:lpstr>
      <vt:lpstr>Normal approximation to the binomial</vt:lpstr>
      <vt:lpstr>Summary of analyses for CRD Experiments  </vt:lpstr>
      <vt:lpstr>Analyses for CRD Experiments in Python  </vt:lpstr>
      <vt:lpstr>ANOVA procedure </vt:lpstr>
      <vt:lpstr>Boxplot to illustrate ANOVA </vt:lpstr>
      <vt:lpstr>ANOVA F-test </vt:lpstr>
      <vt:lpstr>Comparing categorical variables</vt:lpstr>
      <vt:lpstr>χ2 test for independence </vt:lpstr>
      <vt:lpstr>Fisher’s exact test </vt:lpstr>
      <vt:lpstr>Fisher’s exact test </vt:lpstr>
      <vt:lpstr>A Decision Tree for testing.</vt:lpstr>
      <vt:lpstr>Alternative Method: Randomization tests</vt:lpstr>
      <vt:lpstr>Randomization test </vt:lpstr>
      <vt:lpstr>Randomization test (cont.) </vt:lpstr>
      <vt:lpstr>Example #1: The app update roll-out problem</vt:lpstr>
      <vt:lpstr>χ2 test for goodness-of-fit</vt:lpstr>
      <vt:lpstr>Example #2: An infamous AB Test, 41 Shades of Blue</vt:lpstr>
      <vt:lpstr>Obama’s 2008 Campaign</vt:lpstr>
      <vt:lpstr>The 2008 Obama Campaign</vt:lpstr>
      <vt:lpstr>PowerPoint Presentation</vt:lpstr>
      <vt:lpstr>How to design the experiment?</vt:lpstr>
      <vt:lpstr>Obama 2008: the specifics</vt:lpstr>
      <vt:lpstr>The Results</vt:lpstr>
      <vt:lpstr>PowerPoint Presentation</vt:lpstr>
      <vt:lpstr>And the winner was: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237</cp:revision>
  <cp:lastPrinted>2020-07-27T15:52:50Z</cp:lastPrinted>
  <dcterms:created xsi:type="dcterms:W3CDTF">2018-06-24T22:03:35Z</dcterms:created>
  <dcterms:modified xsi:type="dcterms:W3CDTF">2021-07-26T13:41:37Z</dcterms:modified>
</cp:coreProperties>
</file>